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charts/chart1.xml" ContentType="application/vnd.openxmlformats-officedocument.drawingml.chart+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charts/chart2.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Contracted</c:v>
                </c:pt>
              </c:strCache>
            </c:strRef>
          </c:tx>
          <c:spPr>
            <a:solidFill>
              <a:srgbClr val="1A2D4A"/>
            </a:solidFill>
            <a:effectLst/>
          </c:spPr>
          <c:invertIfNegative val="0"/>
          <c:dLbls>
            <c:numFmt formatCode="#,##0" sourceLinked="0"/>
            <c:txPr>
              <a:bodyPr/>
              <a:lstStyle/>
              <a:p>
                <a:pPr>
                  <a:defRPr b="0" i="0" strike="noStrike" sz="800" u="none">
                    <a:solidFill>
                      <a:srgbClr val="FFFFFF"/>
                    </a:solidFill>
                    <a:latin typeface="Arial"/>
                  </a:defRPr>
                </a:pPr>
              </a:p>
            </c:txPr>
            <c:showLegendKey val="0"/>
            <c:showVal val="0"/>
            <c:showCatName val="0"/>
            <c:showSerName val="0"/>
            <c:showPercent val="0"/>
            <c:showBubbleSize val="0"/>
            <c:showLeaderLines val="0"/>
          </c:dLbls>
          <c:cat>
            <c:multiLvlStrRef>
              <c:f>Sheet1!$A$2:$A$6</c:f>
              <c:multiLvlStrCache>
                <c:ptCount val="5"/>
                <c:lvl>
                  <c:pt idx="0">
                    <c:v>[App A]</c:v>
                  </c:pt>
                  <c:pt idx="1">
                    <c:v>[App B]</c:v>
                  </c:pt>
                  <c:pt idx="2">
                    <c:v>[App C]</c:v>
                  </c:pt>
                  <c:pt idx="3">
                    <c:v>[App D]</c:v>
                  </c:pt>
                  <c:pt idx="4">
                    <c:v>[App E]</c:v>
                  </c:pt>
                </c:lvl>
              </c:multiLvlStrCache>
            </c:multiLvlStrRef>
          </c:cat>
          <c:val>
            <c:numRef>
              <c:f>Sheet1!$B$2:$B$6</c:f>
              <c:numCache>
                <c:formatCode>General</c:formatCode>
                <c:ptCount val="5"/>
                <c:pt idx="0">
                  <c:v>850</c:v>
                </c:pt>
                <c:pt idx="1">
                  <c:v>620</c:v>
                </c:pt>
                <c:pt idx="2">
                  <c:v>400</c:v>
                </c:pt>
                <c:pt idx="3">
                  <c:v>310</c:v>
                </c:pt>
                <c:pt idx="4">
                  <c:v>240</c:v>
                </c:pt>
              </c:numCache>
            </c:numRef>
          </c:val>
        </c:ser>
        <c:ser>
          <c:idx val="1"/>
          <c:order val="1"/>
          <c:tx>
            <c:strRef>
              <c:f>Sheet1!$C$1</c:f>
              <c:strCache>
                <c:ptCount val="1"/>
                <c:pt idx="0">
                  <c:v>Assigned</c:v>
                </c:pt>
              </c:strCache>
            </c:strRef>
          </c:tx>
          <c:spPr>
            <a:solidFill>
              <a:srgbClr val="4CB8D6"/>
            </a:solidFill>
            <a:effectLst/>
          </c:spPr>
          <c:invertIfNegative val="0"/>
          <c:dLbls>
            <c:numFmt formatCode="#,##0" sourceLinked="0"/>
            <c:txPr>
              <a:bodyPr/>
              <a:lstStyle/>
              <a:p>
                <a:pPr>
                  <a:defRPr b="0" i="0" strike="noStrike" sz="800" u="none">
                    <a:solidFill>
                      <a:srgbClr val="FFFFFF"/>
                    </a:solidFill>
                    <a:latin typeface="Arial"/>
                  </a:defRPr>
                </a:pPr>
              </a:p>
            </c:txPr>
            <c:showLegendKey val="0"/>
            <c:showVal val="0"/>
            <c:showCatName val="0"/>
            <c:showSerName val="0"/>
            <c:showPercent val="0"/>
            <c:showBubbleSize val="0"/>
            <c:showLeaderLines val="0"/>
          </c:dLbls>
          <c:cat>
            <c:multiLvlStrRef>
              <c:f>Sheet1!$A$2:$A$6</c:f>
              <c:multiLvlStrCache>
                <c:ptCount val="5"/>
                <c:lvl>
                  <c:pt idx="0">
                    <c:v>[App A]</c:v>
                  </c:pt>
                  <c:pt idx="1">
                    <c:v>[App B]</c:v>
                  </c:pt>
                  <c:pt idx="2">
                    <c:v>[App C]</c:v>
                  </c:pt>
                  <c:pt idx="3">
                    <c:v>[App D]</c:v>
                  </c:pt>
                  <c:pt idx="4">
                    <c:v>[App E]</c:v>
                  </c:pt>
                </c:lvl>
              </c:multiLvlStrCache>
            </c:multiLvlStrRef>
          </c:cat>
          <c:val>
            <c:numRef>
              <c:f>Sheet1!$C$2:$C$6</c:f>
              <c:numCache>
                <c:formatCode>General</c:formatCode>
                <c:ptCount val="5"/>
                <c:pt idx="0">
                  <c:v>812</c:v>
                </c:pt>
                <c:pt idx="1">
                  <c:v>585</c:v>
                </c:pt>
                <c:pt idx="2">
                  <c:v>388</c:v>
                </c:pt>
                <c:pt idx="3">
                  <c:v>296</c:v>
                </c:pt>
                <c:pt idx="4">
                  <c:v>232</c:v>
                </c:pt>
              </c:numCache>
            </c:numRef>
          </c:val>
        </c:ser>
        <c:ser>
          <c:idx val="2"/>
          <c:order val="2"/>
          <c:tx>
            <c:strRef>
              <c:f>Sheet1!$D$1</c:f>
              <c:strCache>
                <c:ptCount val="1"/>
                <c:pt idx="0">
                  <c:v>Active (90d)</c:v>
                </c:pt>
              </c:strCache>
            </c:strRef>
          </c:tx>
          <c:spPr>
            <a:solidFill>
              <a:srgbClr val="F07A1A"/>
            </a:solidFill>
            <a:effectLst/>
          </c:spPr>
          <c:invertIfNegative val="0"/>
          <c:dLbls>
            <c:numFmt formatCode="#,##0" sourceLinked="0"/>
            <c:txPr>
              <a:bodyPr/>
              <a:lstStyle/>
              <a:p>
                <a:pPr>
                  <a:defRPr b="0" i="0" strike="noStrike" sz="800" u="none">
                    <a:solidFill>
                      <a:srgbClr val="FFFFFF"/>
                    </a:solidFill>
                    <a:latin typeface="Arial"/>
                  </a:defRPr>
                </a:pPr>
              </a:p>
            </c:txPr>
            <c:showLegendKey val="0"/>
            <c:showVal val="0"/>
            <c:showCatName val="0"/>
            <c:showSerName val="0"/>
            <c:showPercent val="0"/>
            <c:showBubbleSize val="0"/>
            <c:showLeaderLines val="0"/>
          </c:dLbls>
          <c:cat>
            <c:multiLvlStrRef>
              <c:f>Sheet1!$A$2:$A$6</c:f>
              <c:multiLvlStrCache>
                <c:ptCount val="5"/>
                <c:lvl>
                  <c:pt idx="0">
                    <c:v>[App A]</c:v>
                  </c:pt>
                  <c:pt idx="1">
                    <c:v>[App B]</c:v>
                  </c:pt>
                  <c:pt idx="2">
                    <c:v>[App C]</c:v>
                  </c:pt>
                  <c:pt idx="3">
                    <c:v>[App D]</c:v>
                  </c:pt>
                  <c:pt idx="4">
                    <c:v>[App E]</c:v>
                  </c:pt>
                </c:lvl>
              </c:multiLvlStrCache>
            </c:multiLvlStrRef>
          </c:cat>
          <c:val>
            <c:numRef>
              <c:f>Sheet1!$D$2:$D$6</c:f>
              <c:numCache>
                <c:formatCode>General</c:formatCode>
                <c:ptCount val="5"/>
                <c:pt idx="0">
                  <c:v>494</c:v>
                </c:pt>
                <c:pt idx="1">
                  <c:v>502</c:v>
                </c:pt>
                <c:pt idx="2">
                  <c:v>190</c:v>
                </c:pt>
                <c:pt idx="3">
                  <c:v>271</c:v>
                </c:pt>
                <c:pt idx="4">
                  <c:v>96</c:v>
                </c:pt>
              </c:numCache>
            </c:numRef>
          </c:val>
        </c:ser>
        <c:dLbls>
          <c:numFmt formatCode="#,##0" sourceLinked="0"/>
          <c:txPr>
            <a:bodyPr/>
            <a:lstStyle/>
            <a:p>
              <a:pPr>
                <a:defRPr b="0" i="0" strike="noStrike" sz="800" u="none">
                  <a:solidFill>
                    <a:srgbClr val="FFFFFF"/>
                  </a:solidFill>
                  <a:latin typeface="Arial"/>
                </a:defRPr>
              </a:pPr>
            </a:p>
          </c:txPr>
          <c:showLegendKey val="0"/>
          <c:showVal val="0"/>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9BB5CC"/>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12700" cap="flat">
              <a:solidFill>
                <a:srgbClr val="1A2D4A"/>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9BB5CC"/>
                </a:solidFill>
                <a:latin typeface="Arial"/>
              </a:defRPr>
            </a:pPr>
            <a:endParaRPr lang="en-US"/>
          </a:p>
        </c:txPr>
        <c:crossAx val="2094734554"/>
        <c:crosses val="autoZero"/>
        <c:crossBetween val="between"/>
      </c:valAx>
      <c:spPr>
        <a:noFill/>
        <a:ln>
          <a:noFill/>
        </a:ln>
        <a:effectLst/>
      </c:spPr>
    </c:plotArea>
    <c:legend>
      <c:legendPos val="t"/>
      <c:overlay val="0"/>
      <c:txPr>
        <a:bodyPr/>
        <a:lstStyle/>
        <a:p>
          <a:pPr>
            <a:defRPr sz="1000">
              <a:solidFill>
                <a:srgbClr val="9BB5CC"/>
              </a:solidFill>
            </a:defRPr>
          </a:pPr>
          <a:endParaRPr lang="en-US"/>
        </a:p>
      </c:txPr>
    </c:legend>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doughnutChart>
        <c:varyColors val="1"/>
        <c:ser>
          <c:idx val="0"/>
          <c:order val="0"/>
          <c:tx>
            <c:strRef>
              <c:f>Sheet1!$B$1</c:f>
              <c:strCache>
                <c:ptCount val="1"/>
                <c:pt idx="0">
                  <c:v>AI tools</c:v>
                </c:pt>
              </c:strCache>
            </c:strRef>
          </c:tx>
          <c:spPr>
            <a:solidFill>
              <a:schemeClr val="accent1"/>
            </a:solidFill>
            <a:ln w="9525" cap="flat">
              <a:solidFill>
                <a:srgbClr val="F9F9F9"/>
              </a:solidFill>
              <a:prstDash val="solid"/>
              <a:round/>
            </a:ln>
            <a:effectLst/>
          </c:spPr>
          <c:dPt>
            <c:idx val="0"/>
            <c:bubble3D val="0"/>
            <c:spPr>
              <a:solidFill>
                <a:srgbClr val="4CB8D6"/>
              </a:solidFill>
              <a:effectLst/>
            </c:spPr>
          </c:dPt>
          <c:dPt>
            <c:idx val="1"/>
            <c:bubble3D val="0"/>
            <c:spPr>
              <a:solidFill>
                <a:srgbClr val="3A8FA8"/>
              </a:solidFill>
              <a:effectLst/>
            </c:spPr>
          </c:dPt>
          <c:dPt>
            <c:idx val="2"/>
            <c:bubble3D val="0"/>
            <c:spPr>
              <a:solidFill>
                <a:srgbClr val="F07A1A"/>
              </a:solidFill>
              <a:effectLst/>
            </c:spPr>
          </c:dPt>
          <c:dPt>
            <c:idx val="3"/>
            <c:bubble3D val="0"/>
            <c:spPr>
              <a:solidFill>
                <a:srgbClr val="E05252"/>
              </a:solidFill>
              <a:effectLst/>
            </c:spPr>
          </c:dPt>
          <c:dLbls>
            <c:dLbl>
              <c:idx val="0"/>
              <c:numFmt formatCode="General" sourceLinked="0"/>
              <c:spPr/>
              <c:txPr>
                <a:bodyPr/>
                <a:lstStyle/>
                <a:p>
                  <a:pPr>
                    <a:defRPr sz="1000" b="0" i="0" u="none" strike="noStrike">
                      <a:solidFill>
                        <a:srgbClr val="FFFFFF"/>
                      </a:solidFill>
                      <a:latin typeface="Arial"/>
                    </a:defRPr>
                  </a:pPr>
                </a:p>
              </c:txPr>
              <c:showLegendKey val="0"/>
              <c:showVal val="1"/>
              <c:showCatName val="0"/>
              <c:showSerName val="0"/>
              <c:showPercent val="0"/>
              <c:showBubbleSize val="0"/>
            </c:dLbl>
            <c:dLbl>
              <c:idx val="1"/>
              <c:numFmt formatCode="General" sourceLinked="0"/>
              <c:spPr/>
              <c:txPr>
                <a:bodyPr/>
                <a:lstStyle/>
                <a:p>
                  <a:pPr>
                    <a:defRPr sz="1000" b="0" i="0" u="none" strike="noStrike">
                      <a:solidFill>
                        <a:srgbClr val="FFFFFF"/>
                      </a:solidFill>
                      <a:latin typeface="Arial"/>
                    </a:defRPr>
                  </a:pPr>
                </a:p>
              </c:txPr>
              <c:showLegendKey val="0"/>
              <c:showVal val="1"/>
              <c:showCatName val="0"/>
              <c:showSerName val="0"/>
              <c:showPercent val="0"/>
              <c:showBubbleSize val="0"/>
            </c:dLbl>
            <c:dLbl>
              <c:idx val="2"/>
              <c:numFmt formatCode="General" sourceLinked="0"/>
              <c:spPr/>
              <c:txPr>
                <a:bodyPr/>
                <a:lstStyle/>
                <a:p>
                  <a:pPr>
                    <a:defRPr sz="1000" b="0" i="0" u="none" strike="noStrike">
                      <a:solidFill>
                        <a:srgbClr val="FFFFFF"/>
                      </a:solidFill>
                      <a:latin typeface="Arial"/>
                    </a:defRPr>
                  </a:pPr>
                </a:p>
              </c:txPr>
              <c:showLegendKey val="0"/>
              <c:showVal val="1"/>
              <c:showCatName val="0"/>
              <c:showSerName val="0"/>
              <c:showPercent val="0"/>
              <c:showBubbleSize val="0"/>
            </c:dLbl>
            <c:dLbl>
              <c:idx val="3"/>
              <c:numFmt formatCode="General" sourceLinked="0"/>
              <c:spPr/>
              <c:txPr>
                <a:bodyPr/>
                <a:lstStyle/>
                <a:p>
                  <a:pPr>
                    <a:defRPr sz="1000" b="0" i="0" u="none" strike="noStrike">
                      <a:solidFill>
                        <a:srgbClr val="FFFFFF"/>
                      </a:solidFill>
                      <a:latin typeface="Arial"/>
                    </a:defRPr>
                  </a:pPr>
                </a:p>
              </c:txPr>
              <c:showLegendKey val="0"/>
              <c:showVal val="1"/>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Sheet1!$A$2:$A$5</c:f>
              <c:strCache>
                <c:ptCount val="4"/>
                <c:pt idx="0">
                  <c:v>Approved</c:v>
                </c:pt>
                <c:pt idx="1">
                  <c:v>Pilot</c:v>
                </c:pt>
                <c:pt idx="2">
                  <c:v>Under review</c:v>
                </c:pt>
                <c:pt idx="3">
                  <c:v>Discovered — unreviewed</c:v>
                </c:pt>
              </c:strCache>
            </c:strRef>
          </c:cat>
          <c:val>
            <c:numRef>
              <c:f>Sheet1!$B$2:$B$5</c:f>
              <c:numCache>
                <c:ptCount val="4"/>
                <c:pt idx="0">
                  <c:v>12</c:v>
                </c:pt>
                <c:pt idx="1">
                  <c:v>4</c:v>
                </c:pt>
                <c:pt idx="2">
                  <c:v>3</c:v>
                </c:pt>
                <c:pt idx="3">
                  <c:v>9</c:v>
                </c:pt>
              </c:numCache>
            </c:numRef>
          </c:val>
        </c:ser>
        <c:firstSliceAng val="0"/>
        <c:holeSize val="55"/>
      </c:doughnutChart>
      <c:spPr>
        <a:noFill/>
        <a:ln>
          <a:noFill/>
        </a:ln>
        <a:effectLst/>
      </c:spPr>
    </c:plotArea>
    <c:legend>
      <c:legendPos val="b"/>
      <c:overlay val="0"/>
      <c:txPr>
        <a:bodyPr/>
        <a:lstStyle/>
        <a:p>
          <a:pPr>
            <a:defRPr sz="1000">
              <a:solidFill>
                <a:srgbClr val="9BB5CC"/>
              </a:solidFill>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 every bracketed placeholder before distributing. Keep this deck to one monthly cadence — the value is in the trend line, not in any single month's numbers.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Definitions matter more than they look. A utilisation figure means nothing unless everyone reading it agrees what counts as active.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Delete this slide before distributing, or keep it as an appendix for whoever inherits the reporting.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Fill this slide last. If an executive reads only one slide, it is this one — so it must summarise the rest rather than introduce new material.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Chart data is illustrative and must be replaced. Right-click the chart, choose Edit Data, and enter your own figures.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Signal numbering follows Executive Brief Series 001. Add or remove rows to match the signals you actually track.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Days left counts to the NOTICE deadline, not the renewal date. That distinction is the single most common renewal failure.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ELP = Effective License Position. See Operational ITAM Podcast Episode 003 for how to construct one that survives external scrutiny.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Chart values are illustrative. Populate from the AI Tool Inventory and Governance Register.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row needs a named person and a real date. Actions assigned to a team rather than a person do not get done.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OITAM">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6473952"/>
            <a:ext cx="12191695" cy="18288"/>
          </a:xfrm>
          <a:prstGeom prst="rect">
            <a:avLst/>
          </a:prstGeom>
          <a:solidFill>
            <a:srgbClr val="1A2D4A"/>
          </a:solidFill>
          <a:ln/>
        </p:spPr>
      </p:sp>
      <p:sp>
        <p:nvSpPr>
          <p:cNvPr id="3" name="Text 1"/>
          <p:cNvSpPr/>
          <p:nvPr/>
        </p:nvSpPr>
        <p:spPr>
          <a:xfrm>
            <a:off x="502920" y="6492240"/>
            <a:ext cx="5486400" cy="274320"/>
          </a:xfrm>
          <a:prstGeom prst="rect">
            <a:avLst/>
          </a:prstGeom>
          <a:noFill/>
          <a:ln/>
        </p:spPr>
        <p:txBody>
          <a:bodyPr wrap="square" rtlCol="0" anchor="ctr"/>
          <a:lstStyle/>
          <a:p>
            <a:pPr indent="0" marL="0">
              <a:buNone/>
            </a:pPr>
            <a:r>
              <a:rPr lang="en-US" sz="800" dirty="0">
                <a:solidFill>
                  <a:srgbClr val="6B8BA4"/>
                </a:solidFill>
                <a:latin typeface="JetBrains Mono" pitchFamily="34" charset="0"/>
                <a:ea typeface="JetBrains Mono" pitchFamily="34" charset="-122"/>
                <a:cs typeface="JetBrains Mono" pitchFamily="34" charset="-120"/>
              </a:rPr>
              <a:t>Operational ITAM  ·  Optimize Technology. Maximize Value.</a:t>
            </a:r>
            <a:endParaRPr lang="en-US" sz="800" dirty="0"/>
          </a:p>
        </p:txBody>
      </p:sp>
      <p:sp>
        <p:nvSpPr>
          <p:cNvPr id="4" name="Text 2"/>
          <p:cNvSpPr/>
          <p:nvPr/>
        </p:nvSpPr>
        <p:spPr>
          <a:xfrm>
            <a:off x="9402775" y="6492240"/>
            <a:ext cx="2286000" cy="274320"/>
          </a:xfrm>
          <a:prstGeom prst="rect">
            <a:avLst/>
          </a:prstGeom>
          <a:noFill/>
          <a:ln/>
        </p:spPr>
        <p:txBody>
          <a:bodyPr wrap="square" rtlCol="0" anchor="ctr"/>
          <a:lstStyle/>
          <a:p>
            <a:pPr algn="r" indent="0" marL="0">
              <a:buNone/>
            </a:pPr>
            <a:r>
              <a:rPr lang="en-US" sz="800" dirty="0">
                <a:solidFill>
                  <a:srgbClr val="6B8BA4"/>
                </a:solidFill>
                <a:latin typeface="JetBrains Mono" pitchFamily="34" charset="0"/>
                <a:ea typeface="JetBrains Mono" pitchFamily="34" charset="-122"/>
                <a:cs typeface="JetBrains Mono" pitchFamily="34" charset="-120"/>
              </a:rPr>
              <a:t>operationalitam.com</a:t>
            </a:r>
            <a:endParaRPr lang="en-US" sz="8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28016" cy="6858000"/>
          </a:xfrm>
          <a:prstGeom prst="rect">
            <a:avLst/>
          </a:prstGeom>
          <a:solidFill>
            <a:srgbClr val="F07A1A"/>
          </a:solidFill>
          <a:ln/>
        </p:spPr>
      </p:sp>
      <p:sp>
        <p:nvSpPr>
          <p:cNvPr id="3" name="Text 1"/>
          <p:cNvSpPr/>
          <p:nvPr/>
        </p:nvSpPr>
        <p:spPr>
          <a:xfrm>
            <a:off x="822960" y="1828800"/>
            <a:ext cx="9144000" cy="320040"/>
          </a:xfrm>
          <a:prstGeom prst="rect">
            <a:avLst/>
          </a:prstGeom>
          <a:noFill/>
          <a:ln/>
        </p:spPr>
        <p:txBody>
          <a:bodyPr wrap="square" lIns="0" tIns="0" rIns="0" bIns="0" rtlCol="0" anchor="ctr"/>
          <a:lstStyle/>
          <a:p>
            <a:pPr indent="0" marL="0">
              <a:buNone/>
            </a:pPr>
            <a:r>
              <a:rPr lang="en-US" sz="1300" spc="250" kern="0" dirty="0">
                <a:solidFill>
                  <a:srgbClr val="F07A1A"/>
                </a:solidFill>
                <a:latin typeface="JetBrains Mono" pitchFamily="34" charset="0"/>
                <a:ea typeface="JetBrains Mono" pitchFamily="34" charset="-122"/>
                <a:cs typeface="JetBrains Mono" pitchFamily="34" charset="-120"/>
              </a:rPr>
              <a:t>MONTHLY EXECUTIVE SCORECARD</a:t>
            </a:r>
            <a:endParaRPr lang="en-US" sz="1300" dirty="0"/>
          </a:p>
        </p:txBody>
      </p:sp>
      <p:sp>
        <p:nvSpPr>
          <p:cNvPr id="4" name="Text 2"/>
          <p:cNvSpPr/>
          <p:nvPr/>
        </p:nvSpPr>
        <p:spPr>
          <a:xfrm>
            <a:off x="822960" y="2286000"/>
            <a:ext cx="10058400" cy="777240"/>
          </a:xfrm>
          <a:prstGeom prst="rect">
            <a:avLst/>
          </a:prstGeom>
          <a:noFill/>
          <a:ln/>
        </p:spPr>
        <p:txBody>
          <a:bodyPr wrap="square" lIns="0" tIns="0" rIns="0" bIns="0" rtlCol="0" anchor="ctr"/>
          <a:lstStyle/>
          <a:p>
            <a:pPr indent="0" marL="0">
              <a:buNone/>
            </a:pPr>
            <a:r>
              <a:rPr lang="en-US" sz="4600" b="1" dirty="0">
                <a:solidFill>
                  <a:srgbClr val="FFFFFF"/>
                </a:solidFill>
                <a:latin typeface="Inter" pitchFamily="34" charset="0"/>
                <a:ea typeface="Inter" pitchFamily="34" charset="-122"/>
                <a:cs typeface="Inter" pitchFamily="34" charset="-120"/>
              </a:rPr>
              <a:t>IT Asset Management</a:t>
            </a:r>
            <a:endParaRPr lang="en-US" sz="4600" dirty="0"/>
          </a:p>
        </p:txBody>
      </p:sp>
      <p:sp>
        <p:nvSpPr>
          <p:cNvPr id="5" name="Text 3"/>
          <p:cNvSpPr/>
          <p:nvPr/>
        </p:nvSpPr>
        <p:spPr>
          <a:xfrm>
            <a:off x="822960" y="3127248"/>
            <a:ext cx="10058400" cy="457200"/>
          </a:xfrm>
          <a:prstGeom prst="rect">
            <a:avLst/>
          </a:prstGeom>
          <a:noFill/>
          <a:ln/>
        </p:spPr>
        <p:txBody>
          <a:bodyPr wrap="square" lIns="0" tIns="0" rIns="0" bIns="0" rtlCol="0" anchor="ctr"/>
          <a:lstStyle/>
          <a:p>
            <a:pPr indent="0" marL="0">
              <a:buNone/>
            </a:pPr>
            <a:r>
              <a:rPr lang="en-US" sz="2000" dirty="0">
                <a:solidFill>
                  <a:srgbClr val="4CB8D6"/>
                </a:solidFill>
                <a:latin typeface="Inter" pitchFamily="34" charset="0"/>
                <a:ea typeface="Inter" pitchFamily="34" charset="-122"/>
                <a:cs typeface="Inter" pitchFamily="34" charset="-120"/>
              </a:rPr>
              <a:t>[Month YYYY]  ·  [Organization Name]</a:t>
            </a:r>
            <a:endParaRPr lang="en-US" sz="2000" dirty="0"/>
          </a:p>
        </p:txBody>
      </p:sp>
      <p:sp>
        <p:nvSpPr>
          <p:cNvPr id="6" name="Shape 4"/>
          <p:cNvSpPr/>
          <p:nvPr/>
        </p:nvSpPr>
        <p:spPr>
          <a:xfrm>
            <a:off x="822960" y="3794760"/>
            <a:ext cx="1005840" cy="45720"/>
          </a:xfrm>
          <a:prstGeom prst="rect">
            <a:avLst/>
          </a:prstGeom>
          <a:solidFill>
            <a:srgbClr val="F07A1A"/>
          </a:solidFill>
          <a:ln/>
        </p:spPr>
      </p:sp>
      <p:sp>
        <p:nvSpPr>
          <p:cNvPr id="7" name="Text 5"/>
          <p:cNvSpPr/>
          <p:nvPr/>
        </p:nvSpPr>
        <p:spPr>
          <a:xfrm>
            <a:off x="822960" y="4114800"/>
            <a:ext cx="10058400" cy="274320"/>
          </a:xfrm>
          <a:prstGeom prst="rect">
            <a:avLst/>
          </a:prstGeom>
          <a:noFill/>
          <a:ln/>
        </p:spPr>
        <p:txBody>
          <a:bodyPr wrap="square" lIns="0" tIns="0" rIns="0" bIns="0" rtlCol="0" anchor="ctr"/>
          <a:lstStyle/>
          <a:p>
            <a:pPr indent="0" marL="0">
              <a:buNone/>
            </a:pPr>
            <a:r>
              <a:rPr lang="en-US" sz="1200" dirty="0">
                <a:solidFill>
                  <a:srgbClr val="9BB5CC"/>
                </a:solidFill>
                <a:latin typeface="Inter" pitchFamily="34" charset="0"/>
                <a:ea typeface="Inter" pitchFamily="34" charset="-122"/>
                <a:cs typeface="Inter" pitchFamily="34" charset="-120"/>
              </a:rPr>
              <a:t>Prepared by [Name], [Title]   ·   Reporting period [start] to [end]</a:t>
            </a:r>
            <a:endParaRPr lang="en-US" sz="1200" dirty="0"/>
          </a:p>
        </p:txBody>
      </p:sp>
      <p:sp>
        <p:nvSpPr>
          <p:cNvPr id="8" name="Text 6"/>
          <p:cNvSpPr/>
          <p:nvPr/>
        </p:nvSpPr>
        <p:spPr>
          <a:xfrm>
            <a:off x="822960" y="4462272"/>
            <a:ext cx="10058400" cy="274320"/>
          </a:xfrm>
          <a:prstGeom prst="rect">
            <a:avLst/>
          </a:prstGeom>
          <a:noFill/>
          <a:ln/>
        </p:spPr>
        <p:txBody>
          <a:bodyPr wrap="square" lIns="0" tIns="0" rIns="0" bIns="0" rtlCol="0" anchor="ctr"/>
          <a:lstStyle/>
          <a:p>
            <a:pPr indent="0" marL="0">
              <a:buNone/>
            </a:pPr>
            <a:r>
              <a:rPr lang="en-US" sz="1000" dirty="0">
                <a:solidFill>
                  <a:srgbClr val="6B8BA4"/>
                </a:solidFill>
                <a:latin typeface="JetBrains Mono" pitchFamily="34" charset="0"/>
                <a:ea typeface="JetBrains Mono" pitchFamily="34" charset="-122"/>
                <a:cs typeface="JetBrains Mono" pitchFamily="34" charset="-120"/>
              </a:rPr>
              <a:t>Distribution: [CIO] · [CFO] · [Head of Sourcing]   ·   Classification: [Internal]</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02920" y="384048"/>
            <a:ext cx="7315200" cy="228600"/>
          </a:xfrm>
          <a:prstGeom prst="rect">
            <a:avLst/>
          </a:prstGeom>
          <a:noFill/>
          <a:ln/>
        </p:spPr>
        <p:txBody>
          <a:bodyPr wrap="square" lIns="0" tIns="0" rIns="0" bIns="0" rtlCol="0" anchor="ctr"/>
          <a:lstStyle/>
          <a:p>
            <a:pPr indent="0" marL="0">
              <a:buNone/>
            </a:pPr>
            <a:r>
              <a:rPr lang="en-US" sz="1000" spc="150" kern="0" dirty="0">
                <a:solidFill>
                  <a:srgbClr val="4CB8D6"/>
                </a:solidFill>
                <a:latin typeface="JetBrains Mono" pitchFamily="34" charset="0"/>
                <a:ea typeface="JetBrains Mono" pitchFamily="34" charset="-122"/>
                <a:cs typeface="JetBrains Mono" pitchFamily="34" charset="-120"/>
              </a:rPr>
              <a:t>// APPENDIX</a:t>
            </a:r>
            <a:endParaRPr lang="en-US" sz="1000" dirty="0"/>
          </a:p>
        </p:txBody>
      </p:sp>
      <p:sp>
        <p:nvSpPr>
          <p:cNvPr id="3" name="Text 1"/>
          <p:cNvSpPr/>
          <p:nvPr/>
        </p:nvSpPr>
        <p:spPr>
          <a:xfrm>
            <a:off x="502920" y="658368"/>
            <a:ext cx="10515600" cy="548640"/>
          </a:xfrm>
          <a:prstGeom prst="rect">
            <a:avLst/>
          </a:prstGeom>
          <a:noFill/>
          <a:ln/>
        </p:spPr>
        <p:txBody>
          <a:bodyPr wrap="square" lIns="0" tIns="0" rIns="0" bIns="0" rtlCol="0" anchor="ctr"/>
          <a:lstStyle/>
          <a:p>
            <a:pPr indent="0" marL="0">
              <a:buNone/>
            </a:pPr>
            <a:r>
              <a:rPr lang="en-US" sz="2800" b="1" dirty="0">
                <a:solidFill>
                  <a:srgbClr val="FFFFFF"/>
                </a:solidFill>
                <a:latin typeface="Inter" pitchFamily="34" charset="0"/>
                <a:ea typeface="Inter" pitchFamily="34" charset="-122"/>
                <a:cs typeface="Inter" pitchFamily="34" charset="-120"/>
              </a:rPr>
              <a:t>Metric Definitions</a:t>
            </a:r>
            <a:endParaRPr lang="en-US" sz="2800" dirty="0"/>
          </a:p>
        </p:txBody>
      </p:sp>
      <p:sp>
        <p:nvSpPr>
          <p:cNvPr id="4" name="Shape 2"/>
          <p:cNvSpPr/>
          <p:nvPr/>
        </p:nvSpPr>
        <p:spPr>
          <a:xfrm>
            <a:off x="502920" y="1298448"/>
            <a:ext cx="822960" cy="45720"/>
          </a:xfrm>
          <a:prstGeom prst="rect">
            <a:avLst/>
          </a:prstGeom>
          <a:solidFill>
            <a:srgbClr val="F07A1A"/>
          </a:solidFill>
          <a:ln/>
        </p:spPr>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502920" y="1737360"/>
          <a:ext cx="11155680" cy="914400"/>
        </p:xfrm>
        <a:graphic>
          <a:graphicData uri="http://schemas.openxmlformats.org/drawingml/2006/table">
            <a:tbl>
              <a:tblPr/>
              <a:tblGrid>
                <a:gridCol w="2468880"/>
                <a:gridCol w="6035040"/>
                <a:gridCol w="2651760"/>
              </a:tblGrid>
              <a:tr h="457200">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Metric</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Definition</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Source</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r>
              <a:tr h="457200">
                <a:tc>
                  <a:txBody>
                    <a:bodyPr/>
                    <a:lstStyle/>
                    <a:p>
                      <a:pPr indent="0" marL="0">
                        <a:buNone/>
                      </a:pPr>
                      <a:r>
                        <a:rPr lang="en-US" sz="1100" dirty="0">
                          <a:solidFill>
                            <a:srgbClr val="9BB5CC"/>
                          </a:solidFill>
                          <a:latin typeface="Inter" pitchFamily="34" charset="0"/>
                          <a:ea typeface="Inter" pitchFamily="34" charset="-122"/>
                          <a:cs typeface="Inter" pitchFamily="34" charset="-120"/>
                        </a:rPr>
                        <a:t>Spend under management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Annualised contracted value of technology assets tracked in the ITAM system</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[Finance / ITAM]</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57200">
                <a:tc>
                  <a:txBody>
                    <a:bodyPr/>
                    <a:lstStyle/>
                    <a:p>
                      <a:pPr indent="0" marL="0">
                        <a:buNone/>
                      </a:pPr>
                      <a:r>
                        <a:rPr lang="en-US" sz="1100" dirty="0">
                          <a:solidFill>
                            <a:srgbClr val="9BB5CC"/>
                          </a:solidFill>
                          <a:latin typeface="Inter" pitchFamily="34" charset="0"/>
                          <a:ea typeface="Inter" pitchFamily="34" charset="-122"/>
                          <a:cs typeface="Inter" pitchFamily="34" charset="-120"/>
                        </a:rPr>
                        <a:t>Licence utilisation</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Users with real activity in the period, divided by licences assigned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[SaaS admin exports]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57200">
                <a:tc>
                  <a:txBody>
                    <a:bodyPr/>
                    <a:lstStyle/>
                    <a:p>
                      <a:pPr indent="0" marL="0">
                        <a:buNone/>
                      </a:pPr>
                      <a:r>
                        <a:rPr lang="en-US" sz="1100" dirty="0">
                          <a:solidFill>
                            <a:srgbClr val="9BB5CC"/>
                          </a:solidFill>
                          <a:latin typeface="Inter" pitchFamily="34" charset="0"/>
                          <a:ea typeface="Inter" pitchFamily="34" charset="-122"/>
                          <a:cs typeface="Inter" pitchFamily="34" charset="-120"/>
                        </a:rPr>
                        <a:t>Gross opportunity</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Theoretical reclaim before contractual and operational constraints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[ITAM analysis]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57200">
                <a:tc>
                  <a:txBody>
                    <a:bodyPr/>
                    <a:lstStyle/>
                    <a:p>
                      <a:pPr indent="0" marL="0">
                        <a:buNone/>
                      </a:pPr>
                      <a:r>
                        <a:rPr lang="en-US" sz="1100" dirty="0">
                          <a:solidFill>
                            <a:srgbClr val="9BB5CC"/>
                          </a:solidFill>
                          <a:latin typeface="Inter" pitchFamily="34" charset="0"/>
                          <a:ea typeface="Inter" pitchFamily="34" charset="-122"/>
                          <a:cs typeface="Inter" pitchFamily="34" charset="-120"/>
                        </a:rPr>
                        <a:t>Actionable savings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Gross, less minimums, growth bands and validated business exceptions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[ITAM + owners]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57200">
                <a:tc>
                  <a:txBody>
                    <a:bodyPr/>
                    <a:lstStyle/>
                    <a:p>
                      <a:pPr indent="0" marL="0">
                        <a:buNone/>
                      </a:pPr>
                      <a:r>
                        <a:rPr lang="en-US" sz="1100" dirty="0">
                          <a:solidFill>
                            <a:srgbClr val="9BB5CC"/>
                          </a:solidFill>
                          <a:latin typeface="Inter" pitchFamily="34" charset="0"/>
                          <a:ea typeface="Inter" pitchFamily="34" charset="-122"/>
                          <a:cs typeface="Inter" pitchFamily="34" charset="-120"/>
                        </a:rPr>
                        <a:t>Effective Licence Position</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Reconciliation of deployment against entitlement for one publisher</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[ITAM]</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57200">
                <a:tc>
                  <a:txBody>
                    <a:bodyPr/>
                    <a:lstStyle/>
                    <a:p>
                      <a:pPr indent="0" marL="0">
                        <a:buNone/>
                      </a:pPr>
                      <a:r>
                        <a:rPr lang="en-US" sz="1100" dirty="0">
                          <a:solidFill>
                            <a:srgbClr val="9BB5CC"/>
                          </a:solidFill>
                          <a:latin typeface="Inter" pitchFamily="34" charset="0"/>
                          <a:ea typeface="Inter" pitchFamily="34" charset="-122"/>
                          <a:cs typeface="Inter" pitchFamily="34" charset="-120"/>
                        </a:rPr>
                        <a:t>Notice deadline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Last date to notify the vendor of reduction or termination</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[Contract]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57200">
                <a:tc>
                  <a:txBody>
                    <a:bodyPr/>
                    <a:lstStyle/>
                    <a:p>
                      <a:pPr indent="0" marL="0">
                        <a:buNone/>
                      </a:pPr>
                      <a:r>
                        <a:rPr lang="en-US" sz="1100" dirty="0">
                          <a:solidFill>
                            <a:srgbClr val="9BB5CC"/>
                          </a:solidFill>
                          <a:latin typeface="Inter" pitchFamily="34" charset="0"/>
                          <a:ea typeface="Inter" pitchFamily="34" charset="-122"/>
                          <a:cs typeface="Inter" pitchFamily="34" charset="-120"/>
                        </a:rPr>
                        <a:t>Shadow AI</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AI tools in use that were never reviewed or approved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[Expense, SSO, network]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bl>
          </a:graphicData>
        </a:graphic>
      </p:graphicFrame>
      <p:sp>
        <p:nvSpPr>
          <p:cNvPr id="6" name="Shape 3"/>
          <p:cNvSpPr/>
          <p:nvPr/>
        </p:nvSpPr>
        <p:spPr>
          <a:xfrm>
            <a:off x="502920" y="5394960"/>
            <a:ext cx="11155680" cy="777240"/>
          </a:xfrm>
          <a:prstGeom prst="roundRect">
            <a:avLst>
              <a:gd name="adj" fmla="val 7059"/>
            </a:avLst>
          </a:prstGeom>
          <a:solidFill>
            <a:srgbClr val="162338"/>
          </a:solidFill>
          <a:ln w="12700">
            <a:solidFill>
              <a:srgbClr val="1A2D4A"/>
            </a:solidFill>
            <a:prstDash val="solid"/>
          </a:ln>
        </p:spPr>
      </p:sp>
      <p:sp>
        <p:nvSpPr>
          <p:cNvPr id="7" name="Text 4"/>
          <p:cNvSpPr/>
          <p:nvPr/>
        </p:nvSpPr>
        <p:spPr>
          <a:xfrm>
            <a:off x="731520" y="5559552"/>
            <a:ext cx="10698480" cy="502920"/>
          </a:xfrm>
          <a:prstGeom prst="rect">
            <a:avLst/>
          </a:prstGeom>
          <a:noFill/>
          <a:ln/>
        </p:spPr>
        <p:txBody>
          <a:bodyPr wrap="square" lIns="0" tIns="0" rIns="0" bIns="0" rtlCol="0" anchor="ctr"/>
          <a:lstStyle/>
          <a:p>
            <a:pPr indent="0" marL="0">
              <a:buNone/>
            </a:pPr>
            <a:r>
              <a:rPr lang="en-US" sz="1050" b="1" dirty="0">
                <a:solidFill>
                  <a:srgbClr val="4CB8D6"/>
                </a:solidFill>
                <a:latin typeface="Inter" pitchFamily="34" charset="0"/>
                <a:ea typeface="Inter" pitchFamily="34" charset="-122"/>
                <a:cs typeface="Inter" pitchFamily="34" charset="-120"/>
              </a:rPr>
              <a:t>Companion resources:  </a:t>
            </a:r>
            <a:pPr indent="0" marL="0">
              <a:buNone/>
            </a:pPr>
            <a:r>
              <a:rPr lang="en-US" sz="1050" dirty="0">
                <a:solidFill>
                  <a:srgbClr val="9BB5CC"/>
                </a:solidFill>
                <a:latin typeface="Inter" pitchFamily="34" charset="0"/>
                <a:ea typeface="Inter" pitchFamily="34" charset="-122"/>
                <a:cs typeface="Inter" pitchFamily="34" charset="-120"/>
              </a:rPr>
              <a:t>Executive Brief 001 (waste signals) · Executive Brief 002 (Copilot governance) · 90-Day Pre-Renewal Readiness Checklist · SaaS Application Inventory Template · AI Tool Inventory &amp; Governance Register — all at operationalitam.com/pages/resources.html</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02920" y="384048"/>
            <a:ext cx="7315200" cy="228600"/>
          </a:xfrm>
          <a:prstGeom prst="rect">
            <a:avLst/>
          </a:prstGeom>
          <a:noFill/>
          <a:ln/>
        </p:spPr>
        <p:txBody>
          <a:bodyPr wrap="square" lIns="0" tIns="0" rIns="0" bIns="0" rtlCol="0" anchor="ctr"/>
          <a:lstStyle/>
          <a:p>
            <a:pPr indent="0" marL="0">
              <a:buNone/>
            </a:pPr>
            <a:r>
              <a:rPr lang="en-US" sz="1000" spc="150" kern="0" dirty="0">
                <a:solidFill>
                  <a:srgbClr val="4CB8D6"/>
                </a:solidFill>
                <a:latin typeface="JetBrains Mono" pitchFamily="34" charset="0"/>
                <a:ea typeface="JetBrains Mono" pitchFamily="34" charset="-122"/>
                <a:cs typeface="JetBrains Mono" pitchFamily="34" charset="-120"/>
              </a:rPr>
              <a:t>// BEFORE YOU FILL THIS IN</a:t>
            </a:r>
            <a:endParaRPr lang="en-US" sz="1000" dirty="0"/>
          </a:p>
        </p:txBody>
      </p:sp>
      <p:sp>
        <p:nvSpPr>
          <p:cNvPr id="3" name="Text 1"/>
          <p:cNvSpPr/>
          <p:nvPr/>
        </p:nvSpPr>
        <p:spPr>
          <a:xfrm>
            <a:off x="502920" y="658368"/>
            <a:ext cx="10515600" cy="548640"/>
          </a:xfrm>
          <a:prstGeom prst="rect">
            <a:avLst/>
          </a:prstGeom>
          <a:noFill/>
          <a:ln/>
        </p:spPr>
        <p:txBody>
          <a:bodyPr wrap="square" lIns="0" tIns="0" rIns="0" bIns="0" rtlCol="0" anchor="ctr"/>
          <a:lstStyle/>
          <a:p>
            <a:pPr indent="0" marL="0">
              <a:buNone/>
            </a:pPr>
            <a:r>
              <a:rPr lang="en-US" sz="2800" b="1" dirty="0">
                <a:solidFill>
                  <a:srgbClr val="FFFFFF"/>
                </a:solidFill>
                <a:latin typeface="Inter" pitchFamily="34" charset="0"/>
                <a:ea typeface="Inter" pitchFamily="34" charset="-122"/>
                <a:cs typeface="Inter" pitchFamily="34" charset="-120"/>
              </a:rPr>
              <a:t>How to Use This Template</a:t>
            </a:r>
            <a:endParaRPr lang="en-US" sz="2800" dirty="0"/>
          </a:p>
        </p:txBody>
      </p:sp>
      <p:sp>
        <p:nvSpPr>
          <p:cNvPr id="4" name="Shape 2"/>
          <p:cNvSpPr/>
          <p:nvPr/>
        </p:nvSpPr>
        <p:spPr>
          <a:xfrm>
            <a:off x="502920" y="1298448"/>
            <a:ext cx="822960" cy="45720"/>
          </a:xfrm>
          <a:prstGeom prst="rect">
            <a:avLst/>
          </a:prstGeom>
          <a:solidFill>
            <a:srgbClr val="F07A1A"/>
          </a:solidFill>
          <a:ln/>
        </p:spPr>
      </p:sp>
      <p:sp>
        <p:nvSpPr>
          <p:cNvPr id="5" name="Shape 3"/>
          <p:cNvSpPr/>
          <p:nvPr/>
        </p:nvSpPr>
        <p:spPr>
          <a:xfrm>
            <a:off x="502920" y="1783080"/>
            <a:ext cx="11155680" cy="841248"/>
          </a:xfrm>
          <a:prstGeom prst="roundRect">
            <a:avLst>
              <a:gd name="adj" fmla="val 6522"/>
            </a:avLst>
          </a:prstGeom>
          <a:solidFill>
            <a:srgbClr val="162338"/>
          </a:solidFill>
          <a:ln w="12700">
            <a:solidFill>
              <a:srgbClr val="1A2D4A"/>
            </a:solidFill>
            <a:prstDash val="solid"/>
          </a:ln>
        </p:spPr>
      </p:sp>
      <p:sp>
        <p:nvSpPr>
          <p:cNvPr id="6" name="Text 4"/>
          <p:cNvSpPr/>
          <p:nvPr/>
        </p:nvSpPr>
        <p:spPr>
          <a:xfrm>
            <a:off x="685800" y="2002536"/>
            <a:ext cx="548640" cy="402336"/>
          </a:xfrm>
          <a:prstGeom prst="rect">
            <a:avLst/>
          </a:prstGeom>
          <a:noFill/>
          <a:ln/>
        </p:spPr>
        <p:txBody>
          <a:bodyPr wrap="square" lIns="0" tIns="0" rIns="0" bIns="0" rtlCol="0" anchor="ctr"/>
          <a:lstStyle/>
          <a:p>
            <a:pPr indent="0" marL="0">
              <a:buNone/>
            </a:pPr>
            <a:r>
              <a:rPr lang="en-US" sz="2000" b="1" dirty="0">
                <a:solidFill>
                  <a:srgbClr val="F07A1A"/>
                </a:solidFill>
                <a:latin typeface="JetBrains Mono" pitchFamily="34" charset="0"/>
                <a:ea typeface="JetBrains Mono" pitchFamily="34" charset="-122"/>
                <a:cs typeface="JetBrains Mono" pitchFamily="34" charset="-120"/>
              </a:rPr>
              <a:t>01</a:t>
            </a:r>
            <a:endParaRPr lang="en-US" sz="2000" dirty="0"/>
          </a:p>
        </p:txBody>
      </p:sp>
      <p:sp>
        <p:nvSpPr>
          <p:cNvPr id="7" name="Text 5"/>
          <p:cNvSpPr/>
          <p:nvPr/>
        </p:nvSpPr>
        <p:spPr>
          <a:xfrm>
            <a:off x="1325880" y="1911096"/>
            <a:ext cx="3017520" cy="292608"/>
          </a:xfrm>
          <a:prstGeom prst="rect">
            <a:avLst/>
          </a:prstGeom>
          <a:noFill/>
          <a:ln/>
        </p:spPr>
        <p:txBody>
          <a:bodyPr wrap="square" lIns="0" tIns="0" rIns="0" bIns="0" rtlCol="0" anchor="ctr"/>
          <a:lstStyle/>
          <a:p>
            <a:pPr indent="0" marL="0">
              <a:buNone/>
            </a:pPr>
            <a:r>
              <a:rPr lang="en-US" sz="1300" b="1" dirty="0">
                <a:solidFill>
                  <a:srgbClr val="FFFFFF"/>
                </a:solidFill>
                <a:latin typeface="Inter" pitchFamily="34" charset="0"/>
                <a:ea typeface="Inter" pitchFamily="34" charset="-122"/>
                <a:cs typeface="Inter" pitchFamily="34" charset="-120"/>
              </a:rPr>
              <a:t>Replace every [bracket]</a:t>
            </a:r>
            <a:endParaRPr lang="en-US" sz="1300" dirty="0"/>
          </a:p>
        </p:txBody>
      </p:sp>
      <p:sp>
        <p:nvSpPr>
          <p:cNvPr id="8" name="Text 6"/>
          <p:cNvSpPr/>
          <p:nvPr/>
        </p:nvSpPr>
        <p:spPr>
          <a:xfrm>
            <a:off x="1325880" y="2203704"/>
            <a:ext cx="10058400" cy="347472"/>
          </a:xfrm>
          <a:prstGeom prst="rect">
            <a:avLst/>
          </a:prstGeom>
          <a:noFill/>
          <a:ln/>
        </p:spPr>
        <p:txBody>
          <a:bodyPr wrap="square" lIns="0" tIns="0" rIns="0" bIns="0" rtlCol="0" anchor="ctr"/>
          <a:lstStyle/>
          <a:p>
            <a:pPr indent="0" marL="0">
              <a:buNone/>
            </a:pPr>
            <a:r>
              <a:rPr lang="en-US" sz="1050" dirty="0">
                <a:solidFill>
                  <a:srgbClr val="9BB5CC"/>
                </a:solidFill>
                <a:latin typeface="Inter" pitchFamily="34" charset="0"/>
                <a:ea typeface="Inter" pitchFamily="34" charset="-122"/>
                <a:cs typeface="Inter" pitchFamily="34" charset="-120"/>
              </a:rPr>
              <a:t>Bracketed values are placeholders. A deck distributed with brackets still in it destroys the credibility of everything else in it.</a:t>
            </a:r>
            <a:endParaRPr lang="en-US" sz="1050" dirty="0"/>
          </a:p>
        </p:txBody>
      </p:sp>
      <p:sp>
        <p:nvSpPr>
          <p:cNvPr id="9" name="Shape 7"/>
          <p:cNvSpPr/>
          <p:nvPr/>
        </p:nvSpPr>
        <p:spPr>
          <a:xfrm>
            <a:off x="502920" y="2715768"/>
            <a:ext cx="11155680" cy="841248"/>
          </a:xfrm>
          <a:prstGeom prst="roundRect">
            <a:avLst>
              <a:gd name="adj" fmla="val 6522"/>
            </a:avLst>
          </a:prstGeom>
          <a:solidFill>
            <a:srgbClr val="162338"/>
          </a:solidFill>
          <a:ln w="12700">
            <a:solidFill>
              <a:srgbClr val="1A2D4A"/>
            </a:solidFill>
            <a:prstDash val="solid"/>
          </a:ln>
        </p:spPr>
      </p:sp>
      <p:sp>
        <p:nvSpPr>
          <p:cNvPr id="10" name="Text 8"/>
          <p:cNvSpPr/>
          <p:nvPr/>
        </p:nvSpPr>
        <p:spPr>
          <a:xfrm>
            <a:off x="685800" y="2935224"/>
            <a:ext cx="548640" cy="402336"/>
          </a:xfrm>
          <a:prstGeom prst="rect">
            <a:avLst/>
          </a:prstGeom>
          <a:noFill/>
          <a:ln/>
        </p:spPr>
        <p:txBody>
          <a:bodyPr wrap="square" lIns="0" tIns="0" rIns="0" bIns="0" rtlCol="0" anchor="ctr"/>
          <a:lstStyle/>
          <a:p>
            <a:pPr indent="0" marL="0">
              <a:buNone/>
            </a:pPr>
            <a:r>
              <a:rPr lang="en-US" sz="2000" b="1" dirty="0">
                <a:solidFill>
                  <a:srgbClr val="F07A1A"/>
                </a:solidFill>
                <a:latin typeface="JetBrains Mono" pitchFamily="34" charset="0"/>
                <a:ea typeface="JetBrains Mono" pitchFamily="34" charset="-122"/>
                <a:cs typeface="JetBrains Mono" pitchFamily="34" charset="-120"/>
              </a:rPr>
              <a:t>02</a:t>
            </a:r>
            <a:endParaRPr lang="en-US" sz="2000" dirty="0"/>
          </a:p>
        </p:txBody>
      </p:sp>
      <p:sp>
        <p:nvSpPr>
          <p:cNvPr id="11" name="Text 9"/>
          <p:cNvSpPr/>
          <p:nvPr/>
        </p:nvSpPr>
        <p:spPr>
          <a:xfrm>
            <a:off x="1325880" y="2843784"/>
            <a:ext cx="3017520" cy="292608"/>
          </a:xfrm>
          <a:prstGeom prst="rect">
            <a:avLst/>
          </a:prstGeom>
          <a:noFill/>
          <a:ln/>
        </p:spPr>
        <p:txBody>
          <a:bodyPr wrap="square" lIns="0" tIns="0" rIns="0" bIns="0" rtlCol="0" anchor="ctr"/>
          <a:lstStyle/>
          <a:p>
            <a:pPr indent="0" marL="0">
              <a:buNone/>
            </a:pPr>
            <a:r>
              <a:rPr lang="en-US" sz="1300" b="1" dirty="0">
                <a:solidFill>
                  <a:srgbClr val="FFFFFF"/>
                </a:solidFill>
                <a:latin typeface="Inter" pitchFamily="34" charset="0"/>
                <a:ea typeface="Inter" pitchFamily="34" charset="-122"/>
                <a:cs typeface="Inter" pitchFamily="34" charset="-120"/>
              </a:rPr>
              <a:t>Report trend, not snapshot</a:t>
            </a:r>
            <a:endParaRPr lang="en-US" sz="1300" dirty="0"/>
          </a:p>
        </p:txBody>
      </p:sp>
      <p:sp>
        <p:nvSpPr>
          <p:cNvPr id="12" name="Text 10"/>
          <p:cNvSpPr/>
          <p:nvPr/>
        </p:nvSpPr>
        <p:spPr>
          <a:xfrm>
            <a:off x="1325880" y="3136392"/>
            <a:ext cx="10058400" cy="347472"/>
          </a:xfrm>
          <a:prstGeom prst="rect">
            <a:avLst/>
          </a:prstGeom>
          <a:noFill/>
          <a:ln/>
        </p:spPr>
        <p:txBody>
          <a:bodyPr wrap="square" lIns="0" tIns="0" rIns="0" bIns="0" rtlCol="0" anchor="ctr"/>
          <a:lstStyle/>
          <a:p>
            <a:pPr indent="0" marL="0">
              <a:buNone/>
            </a:pPr>
            <a:r>
              <a:rPr lang="en-US" sz="1050" dirty="0">
                <a:solidFill>
                  <a:srgbClr val="9BB5CC"/>
                </a:solidFill>
                <a:latin typeface="Inter" pitchFamily="34" charset="0"/>
                <a:ea typeface="Inter" pitchFamily="34" charset="-122"/>
                <a:cs typeface="Inter" pitchFamily="34" charset="-120"/>
              </a:rPr>
              <a:t>A single month's utilisation figure means little. The same figure across six months is a management signal. Keep the deck; do not restart it.</a:t>
            </a:r>
            <a:endParaRPr lang="en-US" sz="1050" dirty="0"/>
          </a:p>
        </p:txBody>
      </p:sp>
      <p:sp>
        <p:nvSpPr>
          <p:cNvPr id="13" name="Shape 11"/>
          <p:cNvSpPr/>
          <p:nvPr/>
        </p:nvSpPr>
        <p:spPr>
          <a:xfrm>
            <a:off x="502920" y="3648456"/>
            <a:ext cx="11155680" cy="841248"/>
          </a:xfrm>
          <a:prstGeom prst="roundRect">
            <a:avLst>
              <a:gd name="adj" fmla="val 6522"/>
            </a:avLst>
          </a:prstGeom>
          <a:solidFill>
            <a:srgbClr val="162338"/>
          </a:solidFill>
          <a:ln w="12700">
            <a:solidFill>
              <a:srgbClr val="1A2D4A"/>
            </a:solidFill>
            <a:prstDash val="solid"/>
          </a:ln>
        </p:spPr>
      </p:sp>
      <p:sp>
        <p:nvSpPr>
          <p:cNvPr id="14" name="Text 12"/>
          <p:cNvSpPr/>
          <p:nvPr/>
        </p:nvSpPr>
        <p:spPr>
          <a:xfrm>
            <a:off x="685800" y="3867912"/>
            <a:ext cx="548640" cy="402336"/>
          </a:xfrm>
          <a:prstGeom prst="rect">
            <a:avLst/>
          </a:prstGeom>
          <a:noFill/>
          <a:ln/>
        </p:spPr>
        <p:txBody>
          <a:bodyPr wrap="square" lIns="0" tIns="0" rIns="0" bIns="0" rtlCol="0" anchor="ctr"/>
          <a:lstStyle/>
          <a:p>
            <a:pPr indent="0" marL="0">
              <a:buNone/>
            </a:pPr>
            <a:r>
              <a:rPr lang="en-US" sz="2000" b="1" dirty="0">
                <a:solidFill>
                  <a:srgbClr val="F07A1A"/>
                </a:solidFill>
                <a:latin typeface="JetBrains Mono" pitchFamily="34" charset="0"/>
                <a:ea typeface="JetBrains Mono" pitchFamily="34" charset="-122"/>
                <a:cs typeface="JetBrains Mono" pitchFamily="34" charset="-120"/>
              </a:rPr>
              <a:t>03</a:t>
            </a:r>
            <a:endParaRPr lang="en-US" sz="2000" dirty="0"/>
          </a:p>
        </p:txBody>
      </p:sp>
      <p:sp>
        <p:nvSpPr>
          <p:cNvPr id="15" name="Text 13"/>
          <p:cNvSpPr/>
          <p:nvPr/>
        </p:nvSpPr>
        <p:spPr>
          <a:xfrm>
            <a:off x="1325880" y="3776472"/>
            <a:ext cx="3017520" cy="292608"/>
          </a:xfrm>
          <a:prstGeom prst="rect">
            <a:avLst/>
          </a:prstGeom>
          <a:noFill/>
          <a:ln/>
        </p:spPr>
        <p:txBody>
          <a:bodyPr wrap="square" lIns="0" tIns="0" rIns="0" bIns="0" rtlCol="0" anchor="ctr"/>
          <a:lstStyle/>
          <a:p>
            <a:pPr indent="0" marL="0">
              <a:buNone/>
            </a:pPr>
            <a:r>
              <a:rPr lang="en-US" sz="1300" b="1" dirty="0">
                <a:solidFill>
                  <a:srgbClr val="FFFFFF"/>
                </a:solidFill>
                <a:latin typeface="Inter" pitchFamily="34" charset="0"/>
                <a:ea typeface="Inter" pitchFamily="34" charset="-122"/>
                <a:cs typeface="Inter" pitchFamily="34" charset="-120"/>
              </a:rPr>
              <a:t>Separate gross from actionable</a:t>
            </a:r>
            <a:endParaRPr lang="en-US" sz="1300" dirty="0"/>
          </a:p>
        </p:txBody>
      </p:sp>
      <p:sp>
        <p:nvSpPr>
          <p:cNvPr id="16" name="Text 14"/>
          <p:cNvSpPr/>
          <p:nvPr/>
        </p:nvSpPr>
        <p:spPr>
          <a:xfrm>
            <a:off x="1325880" y="4069080"/>
            <a:ext cx="10058400" cy="347472"/>
          </a:xfrm>
          <a:prstGeom prst="rect">
            <a:avLst/>
          </a:prstGeom>
          <a:noFill/>
          <a:ln/>
        </p:spPr>
        <p:txBody>
          <a:bodyPr wrap="square" lIns="0" tIns="0" rIns="0" bIns="0" rtlCol="0" anchor="ctr"/>
          <a:lstStyle/>
          <a:p>
            <a:pPr indent="0" marL="0">
              <a:buNone/>
            </a:pPr>
            <a:r>
              <a:rPr lang="en-US" sz="1050" dirty="0">
                <a:solidFill>
                  <a:srgbClr val="9BB5CC"/>
                </a:solidFill>
                <a:latin typeface="Inter" pitchFamily="34" charset="0"/>
                <a:ea typeface="Inter" pitchFamily="34" charset="-122"/>
                <a:cs typeface="Inter" pitchFamily="34" charset="-120"/>
              </a:rPr>
              <a:t>Gross opportunity is what the data suggests. Actionable savings is what survives contract terms and business owner validation. Never present only the first.</a:t>
            </a:r>
            <a:endParaRPr lang="en-US" sz="1050" dirty="0"/>
          </a:p>
        </p:txBody>
      </p:sp>
      <p:sp>
        <p:nvSpPr>
          <p:cNvPr id="17" name="Shape 15"/>
          <p:cNvSpPr/>
          <p:nvPr/>
        </p:nvSpPr>
        <p:spPr>
          <a:xfrm>
            <a:off x="502920" y="4581144"/>
            <a:ext cx="11155680" cy="841248"/>
          </a:xfrm>
          <a:prstGeom prst="roundRect">
            <a:avLst>
              <a:gd name="adj" fmla="val 6522"/>
            </a:avLst>
          </a:prstGeom>
          <a:solidFill>
            <a:srgbClr val="162338"/>
          </a:solidFill>
          <a:ln w="12700">
            <a:solidFill>
              <a:srgbClr val="1A2D4A"/>
            </a:solidFill>
            <a:prstDash val="solid"/>
          </a:ln>
        </p:spPr>
      </p:sp>
      <p:sp>
        <p:nvSpPr>
          <p:cNvPr id="18" name="Text 16"/>
          <p:cNvSpPr/>
          <p:nvPr/>
        </p:nvSpPr>
        <p:spPr>
          <a:xfrm>
            <a:off x="685800" y="4800600"/>
            <a:ext cx="548640" cy="402336"/>
          </a:xfrm>
          <a:prstGeom prst="rect">
            <a:avLst/>
          </a:prstGeom>
          <a:noFill/>
          <a:ln/>
        </p:spPr>
        <p:txBody>
          <a:bodyPr wrap="square" lIns="0" tIns="0" rIns="0" bIns="0" rtlCol="0" anchor="ctr"/>
          <a:lstStyle/>
          <a:p>
            <a:pPr indent="0" marL="0">
              <a:buNone/>
            </a:pPr>
            <a:r>
              <a:rPr lang="en-US" sz="2000" b="1" dirty="0">
                <a:solidFill>
                  <a:srgbClr val="F07A1A"/>
                </a:solidFill>
                <a:latin typeface="JetBrains Mono" pitchFamily="34" charset="0"/>
                <a:ea typeface="JetBrains Mono" pitchFamily="34" charset="-122"/>
                <a:cs typeface="JetBrains Mono" pitchFamily="34" charset="-120"/>
              </a:rPr>
              <a:t>04</a:t>
            </a:r>
            <a:endParaRPr lang="en-US" sz="2000" dirty="0"/>
          </a:p>
        </p:txBody>
      </p:sp>
      <p:sp>
        <p:nvSpPr>
          <p:cNvPr id="19" name="Text 17"/>
          <p:cNvSpPr/>
          <p:nvPr/>
        </p:nvSpPr>
        <p:spPr>
          <a:xfrm>
            <a:off x="1325880" y="4709160"/>
            <a:ext cx="3017520" cy="292608"/>
          </a:xfrm>
          <a:prstGeom prst="rect">
            <a:avLst/>
          </a:prstGeom>
          <a:noFill/>
          <a:ln/>
        </p:spPr>
        <p:txBody>
          <a:bodyPr wrap="square" lIns="0" tIns="0" rIns="0" bIns="0" rtlCol="0" anchor="ctr"/>
          <a:lstStyle/>
          <a:p>
            <a:pPr indent="0" marL="0">
              <a:buNone/>
            </a:pPr>
            <a:r>
              <a:rPr lang="en-US" sz="1300" b="1" dirty="0">
                <a:solidFill>
                  <a:srgbClr val="FFFFFF"/>
                </a:solidFill>
                <a:latin typeface="Inter" pitchFamily="34" charset="0"/>
                <a:ea typeface="Inter" pitchFamily="34" charset="-122"/>
                <a:cs typeface="Inter" pitchFamily="34" charset="-120"/>
              </a:rPr>
              <a:t>Name owners and dates</a:t>
            </a:r>
            <a:endParaRPr lang="en-US" sz="1300" dirty="0"/>
          </a:p>
        </p:txBody>
      </p:sp>
      <p:sp>
        <p:nvSpPr>
          <p:cNvPr id="20" name="Text 18"/>
          <p:cNvSpPr/>
          <p:nvPr/>
        </p:nvSpPr>
        <p:spPr>
          <a:xfrm>
            <a:off x="1325880" y="5001768"/>
            <a:ext cx="10058400" cy="347472"/>
          </a:xfrm>
          <a:prstGeom prst="rect">
            <a:avLst/>
          </a:prstGeom>
          <a:noFill/>
          <a:ln/>
        </p:spPr>
        <p:txBody>
          <a:bodyPr wrap="square" lIns="0" tIns="0" rIns="0" bIns="0" rtlCol="0" anchor="ctr"/>
          <a:lstStyle/>
          <a:p>
            <a:pPr indent="0" marL="0">
              <a:buNone/>
            </a:pPr>
            <a:r>
              <a:rPr lang="en-US" sz="1050" dirty="0">
                <a:solidFill>
                  <a:srgbClr val="9BB5CC"/>
                </a:solidFill>
                <a:latin typeface="Inter" pitchFamily="34" charset="0"/>
                <a:ea typeface="Inter" pitchFamily="34" charset="-122"/>
                <a:cs typeface="Inter" pitchFamily="34" charset="-120"/>
              </a:rPr>
              <a:t>Every action on the decisions slide needs a named person and a date. Actions without both do not get done.</a:t>
            </a:r>
            <a:endParaRPr lang="en-US" sz="1050" dirty="0"/>
          </a:p>
        </p:txBody>
      </p:sp>
      <p:sp>
        <p:nvSpPr>
          <p:cNvPr id="21" name="Shape 19"/>
          <p:cNvSpPr/>
          <p:nvPr/>
        </p:nvSpPr>
        <p:spPr>
          <a:xfrm>
            <a:off x="502920" y="5513832"/>
            <a:ext cx="11155680" cy="841248"/>
          </a:xfrm>
          <a:prstGeom prst="roundRect">
            <a:avLst>
              <a:gd name="adj" fmla="val 6522"/>
            </a:avLst>
          </a:prstGeom>
          <a:solidFill>
            <a:srgbClr val="162338"/>
          </a:solidFill>
          <a:ln w="12700">
            <a:solidFill>
              <a:srgbClr val="1A2D4A"/>
            </a:solidFill>
            <a:prstDash val="solid"/>
          </a:ln>
        </p:spPr>
      </p:sp>
      <p:sp>
        <p:nvSpPr>
          <p:cNvPr id="22" name="Text 20"/>
          <p:cNvSpPr/>
          <p:nvPr/>
        </p:nvSpPr>
        <p:spPr>
          <a:xfrm>
            <a:off x="685800" y="5733288"/>
            <a:ext cx="548640" cy="402336"/>
          </a:xfrm>
          <a:prstGeom prst="rect">
            <a:avLst/>
          </a:prstGeom>
          <a:noFill/>
          <a:ln/>
        </p:spPr>
        <p:txBody>
          <a:bodyPr wrap="square" lIns="0" tIns="0" rIns="0" bIns="0" rtlCol="0" anchor="ctr"/>
          <a:lstStyle/>
          <a:p>
            <a:pPr indent="0" marL="0">
              <a:buNone/>
            </a:pPr>
            <a:r>
              <a:rPr lang="en-US" sz="2000" b="1" dirty="0">
                <a:solidFill>
                  <a:srgbClr val="F07A1A"/>
                </a:solidFill>
                <a:latin typeface="JetBrains Mono" pitchFamily="34" charset="0"/>
                <a:ea typeface="JetBrains Mono" pitchFamily="34" charset="-122"/>
                <a:cs typeface="JetBrains Mono" pitchFamily="34" charset="-120"/>
              </a:rPr>
              <a:t>05</a:t>
            </a:r>
            <a:endParaRPr lang="en-US" sz="2000" dirty="0"/>
          </a:p>
        </p:txBody>
      </p:sp>
      <p:sp>
        <p:nvSpPr>
          <p:cNvPr id="23" name="Text 21"/>
          <p:cNvSpPr/>
          <p:nvPr/>
        </p:nvSpPr>
        <p:spPr>
          <a:xfrm>
            <a:off x="1325880" y="5641848"/>
            <a:ext cx="3017520" cy="292608"/>
          </a:xfrm>
          <a:prstGeom prst="rect">
            <a:avLst/>
          </a:prstGeom>
          <a:noFill/>
          <a:ln/>
        </p:spPr>
        <p:txBody>
          <a:bodyPr wrap="square" lIns="0" tIns="0" rIns="0" bIns="0" rtlCol="0" anchor="ctr"/>
          <a:lstStyle/>
          <a:p>
            <a:pPr indent="0" marL="0">
              <a:buNone/>
            </a:pPr>
            <a:r>
              <a:rPr lang="en-US" sz="1300" b="1" dirty="0">
                <a:solidFill>
                  <a:srgbClr val="FFFFFF"/>
                </a:solidFill>
                <a:latin typeface="Inter" pitchFamily="34" charset="0"/>
                <a:ea typeface="Inter" pitchFamily="34" charset="-122"/>
                <a:cs typeface="Inter" pitchFamily="34" charset="-120"/>
              </a:rPr>
              <a:t>Keep it to ten minutes</a:t>
            </a:r>
            <a:endParaRPr lang="en-US" sz="1300" dirty="0"/>
          </a:p>
        </p:txBody>
      </p:sp>
      <p:sp>
        <p:nvSpPr>
          <p:cNvPr id="24" name="Text 22"/>
          <p:cNvSpPr/>
          <p:nvPr/>
        </p:nvSpPr>
        <p:spPr>
          <a:xfrm>
            <a:off x="1325880" y="5934456"/>
            <a:ext cx="10058400" cy="347472"/>
          </a:xfrm>
          <a:prstGeom prst="rect">
            <a:avLst/>
          </a:prstGeom>
          <a:noFill/>
          <a:ln/>
        </p:spPr>
        <p:txBody>
          <a:bodyPr wrap="square" lIns="0" tIns="0" rIns="0" bIns="0" rtlCol="0" anchor="ctr"/>
          <a:lstStyle/>
          <a:p>
            <a:pPr indent="0" marL="0">
              <a:buNone/>
            </a:pPr>
            <a:r>
              <a:rPr lang="en-US" sz="1050" dirty="0">
                <a:solidFill>
                  <a:srgbClr val="9BB5CC"/>
                </a:solidFill>
                <a:latin typeface="Inter" pitchFamily="34" charset="0"/>
                <a:ea typeface="Inter" pitchFamily="34" charset="-122"/>
                <a:cs typeface="Inter" pitchFamily="34" charset="-120"/>
              </a:rPr>
              <a:t>This is a governance instrument, not a report. If a slide does not change a decision, cut it.</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02920" y="384048"/>
            <a:ext cx="7315200" cy="228600"/>
          </a:xfrm>
          <a:prstGeom prst="rect">
            <a:avLst/>
          </a:prstGeom>
          <a:noFill/>
          <a:ln/>
        </p:spPr>
        <p:txBody>
          <a:bodyPr wrap="square" lIns="0" tIns="0" rIns="0" bIns="0" rtlCol="0" anchor="ctr"/>
          <a:lstStyle/>
          <a:p>
            <a:pPr indent="0" marL="0">
              <a:buNone/>
            </a:pPr>
            <a:r>
              <a:rPr lang="en-US" sz="1000" spc="150" kern="0" dirty="0">
                <a:solidFill>
                  <a:srgbClr val="4CB8D6"/>
                </a:solidFill>
                <a:latin typeface="JetBrains Mono" pitchFamily="34" charset="0"/>
                <a:ea typeface="JetBrains Mono" pitchFamily="34" charset="-122"/>
                <a:cs typeface="JetBrains Mono" pitchFamily="34" charset="-120"/>
              </a:rPr>
              <a:t>// EXECUTIVE SUMMARY</a:t>
            </a:r>
            <a:endParaRPr lang="en-US" sz="1000" dirty="0"/>
          </a:p>
        </p:txBody>
      </p:sp>
      <p:sp>
        <p:nvSpPr>
          <p:cNvPr id="3" name="Text 1"/>
          <p:cNvSpPr/>
          <p:nvPr/>
        </p:nvSpPr>
        <p:spPr>
          <a:xfrm>
            <a:off x="502920" y="658368"/>
            <a:ext cx="10515600" cy="548640"/>
          </a:xfrm>
          <a:prstGeom prst="rect">
            <a:avLst/>
          </a:prstGeom>
          <a:noFill/>
          <a:ln/>
        </p:spPr>
        <p:txBody>
          <a:bodyPr wrap="square" lIns="0" tIns="0" rIns="0" bIns="0" rtlCol="0" anchor="ctr"/>
          <a:lstStyle/>
          <a:p>
            <a:pPr indent="0" marL="0">
              <a:buNone/>
            </a:pPr>
            <a:r>
              <a:rPr lang="en-US" sz="2800" b="1" dirty="0">
                <a:solidFill>
                  <a:srgbClr val="FFFFFF"/>
                </a:solidFill>
                <a:latin typeface="Inter" pitchFamily="34" charset="0"/>
                <a:ea typeface="Inter" pitchFamily="34" charset="-122"/>
                <a:cs typeface="Inter" pitchFamily="34" charset="-120"/>
              </a:rPr>
              <a:t>The Month at a Glance</a:t>
            </a:r>
            <a:endParaRPr lang="en-US" sz="2800" dirty="0"/>
          </a:p>
        </p:txBody>
      </p:sp>
      <p:sp>
        <p:nvSpPr>
          <p:cNvPr id="4" name="Shape 2"/>
          <p:cNvSpPr/>
          <p:nvPr/>
        </p:nvSpPr>
        <p:spPr>
          <a:xfrm>
            <a:off x="502920" y="1298448"/>
            <a:ext cx="822960" cy="45720"/>
          </a:xfrm>
          <a:prstGeom prst="rect">
            <a:avLst/>
          </a:prstGeom>
          <a:solidFill>
            <a:srgbClr val="F07A1A"/>
          </a:solidFill>
          <a:ln/>
        </p:spPr>
      </p:sp>
      <p:sp>
        <p:nvSpPr>
          <p:cNvPr id="5" name="Shape 3"/>
          <p:cNvSpPr/>
          <p:nvPr/>
        </p:nvSpPr>
        <p:spPr>
          <a:xfrm>
            <a:off x="502920" y="1783080"/>
            <a:ext cx="2121408" cy="1417320"/>
          </a:xfrm>
          <a:prstGeom prst="roundRect">
            <a:avLst>
              <a:gd name="adj" fmla="val 3871"/>
            </a:avLst>
          </a:prstGeom>
          <a:solidFill>
            <a:srgbClr val="162338"/>
          </a:solidFill>
          <a:ln w="12700">
            <a:solidFill>
              <a:srgbClr val="1A2D4A"/>
            </a:solidFill>
            <a:prstDash val="solid"/>
          </a:ln>
        </p:spPr>
      </p:sp>
      <p:sp>
        <p:nvSpPr>
          <p:cNvPr id="6" name="Text 4"/>
          <p:cNvSpPr/>
          <p:nvPr/>
        </p:nvSpPr>
        <p:spPr>
          <a:xfrm>
            <a:off x="594360" y="1929384"/>
            <a:ext cx="1938528" cy="548640"/>
          </a:xfrm>
          <a:prstGeom prst="rect">
            <a:avLst/>
          </a:prstGeom>
          <a:noFill/>
          <a:ln/>
        </p:spPr>
        <p:txBody>
          <a:bodyPr wrap="square" lIns="0" tIns="0" rIns="0" bIns="0" rtlCol="0" anchor="ctr"/>
          <a:lstStyle/>
          <a:p>
            <a:pPr algn="ctr" indent="0" marL="0">
              <a:buNone/>
            </a:pPr>
            <a:r>
              <a:rPr lang="en-US" sz="3000" b="1" dirty="0">
                <a:solidFill>
                  <a:srgbClr val="F07A1A"/>
                </a:solidFill>
                <a:latin typeface="Inter" pitchFamily="34" charset="0"/>
                <a:ea typeface="Inter" pitchFamily="34" charset="-122"/>
                <a:cs typeface="Inter" pitchFamily="34" charset="-120"/>
              </a:rPr>
              <a:t>[$0.0M]</a:t>
            </a:r>
            <a:endParaRPr lang="en-US" sz="3000" dirty="0"/>
          </a:p>
        </p:txBody>
      </p:sp>
      <p:sp>
        <p:nvSpPr>
          <p:cNvPr id="7" name="Text 5"/>
          <p:cNvSpPr/>
          <p:nvPr/>
        </p:nvSpPr>
        <p:spPr>
          <a:xfrm>
            <a:off x="612648" y="2496312"/>
            <a:ext cx="1901952" cy="402336"/>
          </a:xfrm>
          <a:prstGeom prst="rect">
            <a:avLst/>
          </a:prstGeom>
          <a:noFill/>
          <a:ln/>
        </p:spPr>
        <p:txBody>
          <a:bodyPr wrap="square" lIns="0" tIns="0" rIns="0" bIns="0" rtlCol="0" anchor="ctr"/>
          <a:lstStyle/>
          <a:p>
            <a:pPr algn="ctr" indent="0" marL="0">
              <a:buNone/>
            </a:pPr>
            <a:r>
              <a:rPr lang="en-US" sz="1000" dirty="0">
                <a:solidFill>
                  <a:srgbClr val="E8EDF2"/>
                </a:solidFill>
                <a:latin typeface="Inter" pitchFamily="34" charset="0"/>
                <a:ea typeface="Inter" pitchFamily="34" charset="-122"/>
                <a:cs typeface="Inter" pitchFamily="34" charset="-120"/>
              </a:rPr>
              <a:t>Annual technology spend under management</a:t>
            </a:r>
            <a:endParaRPr lang="en-US" sz="1000" dirty="0"/>
          </a:p>
        </p:txBody>
      </p:sp>
      <p:sp>
        <p:nvSpPr>
          <p:cNvPr id="8" name="Text 6"/>
          <p:cNvSpPr/>
          <p:nvPr/>
        </p:nvSpPr>
        <p:spPr>
          <a:xfrm>
            <a:off x="612648" y="2889504"/>
            <a:ext cx="1901952" cy="237744"/>
          </a:xfrm>
          <a:prstGeom prst="rect">
            <a:avLst/>
          </a:prstGeom>
          <a:noFill/>
          <a:ln/>
        </p:spPr>
        <p:txBody>
          <a:bodyPr wrap="square" lIns="0" tIns="0" rIns="0" bIns="0" rtlCol="0" anchor="ctr"/>
          <a:lstStyle/>
          <a:p>
            <a:pPr algn="ctr" indent="0" marL="0">
              <a:buNone/>
            </a:pPr>
            <a:r>
              <a:rPr lang="en-US" sz="800" dirty="0">
                <a:solidFill>
                  <a:srgbClr val="6B8BA4"/>
                </a:solidFill>
                <a:latin typeface="JetBrains Mono" pitchFamily="34" charset="0"/>
                <a:ea typeface="JetBrains Mono" pitchFamily="34" charset="-122"/>
                <a:cs typeface="JetBrains Mono" pitchFamily="34" charset="-120"/>
              </a:rPr>
              <a:t>TREND [+/-0%]</a:t>
            </a:r>
            <a:endParaRPr lang="en-US" sz="800" dirty="0"/>
          </a:p>
        </p:txBody>
      </p:sp>
      <p:sp>
        <p:nvSpPr>
          <p:cNvPr id="9" name="Shape 7"/>
          <p:cNvSpPr/>
          <p:nvPr/>
        </p:nvSpPr>
        <p:spPr>
          <a:xfrm>
            <a:off x="2770632" y="1783080"/>
            <a:ext cx="2121408" cy="1417320"/>
          </a:xfrm>
          <a:prstGeom prst="roundRect">
            <a:avLst>
              <a:gd name="adj" fmla="val 3871"/>
            </a:avLst>
          </a:prstGeom>
          <a:solidFill>
            <a:srgbClr val="162338"/>
          </a:solidFill>
          <a:ln w="12700">
            <a:solidFill>
              <a:srgbClr val="1A2D4A"/>
            </a:solidFill>
            <a:prstDash val="solid"/>
          </a:ln>
        </p:spPr>
      </p:sp>
      <p:sp>
        <p:nvSpPr>
          <p:cNvPr id="10" name="Text 8"/>
          <p:cNvSpPr/>
          <p:nvPr/>
        </p:nvSpPr>
        <p:spPr>
          <a:xfrm>
            <a:off x="2862072" y="1929384"/>
            <a:ext cx="1938528" cy="548640"/>
          </a:xfrm>
          <a:prstGeom prst="rect">
            <a:avLst/>
          </a:prstGeom>
          <a:noFill/>
          <a:ln/>
        </p:spPr>
        <p:txBody>
          <a:bodyPr wrap="square" lIns="0" tIns="0" rIns="0" bIns="0" rtlCol="0" anchor="ctr"/>
          <a:lstStyle/>
          <a:p>
            <a:pPr algn="ctr" indent="0" marL="0">
              <a:buNone/>
            </a:pPr>
            <a:r>
              <a:rPr lang="en-US" sz="3000" b="1" dirty="0">
                <a:solidFill>
                  <a:srgbClr val="4CB8D6"/>
                </a:solidFill>
                <a:latin typeface="Inter" pitchFamily="34" charset="0"/>
                <a:ea typeface="Inter" pitchFamily="34" charset="-122"/>
                <a:cs typeface="Inter" pitchFamily="34" charset="-120"/>
              </a:rPr>
              <a:t>[00%]</a:t>
            </a:r>
            <a:endParaRPr lang="en-US" sz="3000" dirty="0"/>
          </a:p>
        </p:txBody>
      </p:sp>
      <p:sp>
        <p:nvSpPr>
          <p:cNvPr id="11" name="Text 9"/>
          <p:cNvSpPr/>
          <p:nvPr/>
        </p:nvSpPr>
        <p:spPr>
          <a:xfrm>
            <a:off x="2880360" y="2496312"/>
            <a:ext cx="1901952" cy="402336"/>
          </a:xfrm>
          <a:prstGeom prst="rect">
            <a:avLst/>
          </a:prstGeom>
          <a:noFill/>
          <a:ln/>
        </p:spPr>
        <p:txBody>
          <a:bodyPr wrap="square" lIns="0" tIns="0" rIns="0" bIns="0" rtlCol="0" anchor="ctr"/>
          <a:lstStyle/>
          <a:p>
            <a:pPr algn="ctr" indent="0" marL="0">
              <a:buNone/>
            </a:pPr>
            <a:r>
              <a:rPr lang="en-US" sz="1000" dirty="0">
                <a:solidFill>
                  <a:srgbClr val="E8EDF2"/>
                </a:solidFill>
                <a:latin typeface="Inter" pitchFamily="34" charset="0"/>
                <a:ea typeface="Inter" pitchFamily="34" charset="-122"/>
                <a:cs typeface="Inter" pitchFamily="34" charset="-120"/>
              </a:rPr>
              <a:t>Portfolio licence utilisation</a:t>
            </a:r>
            <a:endParaRPr lang="en-US" sz="1000" dirty="0"/>
          </a:p>
        </p:txBody>
      </p:sp>
      <p:sp>
        <p:nvSpPr>
          <p:cNvPr id="12" name="Text 10"/>
          <p:cNvSpPr/>
          <p:nvPr/>
        </p:nvSpPr>
        <p:spPr>
          <a:xfrm>
            <a:off x="2880360" y="2889504"/>
            <a:ext cx="1901952" cy="237744"/>
          </a:xfrm>
          <a:prstGeom prst="rect">
            <a:avLst/>
          </a:prstGeom>
          <a:noFill/>
          <a:ln/>
        </p:spPr>
        <p:txBody>
          <a:bodyPr wrap="square" lIns="0" tIns="0" rIns="0" bIns="0" rtlCol="0" anchor="ctr"/>
          <a:lstStyle/>
          <a:p>
            <a:pPr algn="ctr" indent="0" marL="0">
              <a:buNone/>
            </a:pPr>
            <a:r>
              <a:rPr lang="en-US" sz="800" dirty="0">
                <a:solidFill>
                  <a:srgbClr val="6B8BA4"/>
                </a:solidFill>
                <a:latin typeface="JetBrains Mono" pitchFamily="34" charset="0"/>
                <a:ea typeface="JetBrains Mono" pitchFamily="34" charset="-122"/>
                <a:cs typeface="JetBrains Mono" pitchFamily="34" charset="-120"/>
              </a:rPr>
              <a:t>TARGET 85%</a:t>
            </a:r>
            <a:endParaRPr lang="en-US" sz="800" dirty="0"/>
          </a:p>
        </p:txBody>
      </p:sp>
      <p:sp>
        <p:nvSpPr>
          <p:cNvPr id="13" name="Shape 11"/>
          <p:cNvSpPr/>
          <p:nvPr/>
        </p:nvSpPr>
        <p:spPr>
          <a:xfrm>
            <a:off x="5038344" y="1783080"/>
            <a:ext cx="2121408" cy="1417320"/>
          </a:xfrm>
          <a:prstGeom prst="roundRect">
            <a:avLst>
              <a:gd name="adj" fmla="val 3871"/>
            </a:avLst>
          </a:prstGeom>
          <a:solidFill>
            <a:srgbClr val="162338"/>
          </a:solidFill>
          <a:ln w="12700">
            <a:solidFill>
              <a:srgbClr val="1A2D4A"/>
            </a:solidFill>
            <a:prstDash val="solid"/>
          </a:ln>
        </p:spPr>
      </p:sp>
      <p:sp>
        <p:nvSpPr>
          <p:cNvPr id="14" name="Text 12"/>
          <p:cNvSpPr/>
          <p:nvPr/>
        </p:nvSpPr>
        <p:spPr>
          <a:xfrm>
            <a:off x="5129784" y="1929384"/>
            <a:ext cx="1938528" cy="548640"/>
          </a:xfrm>
          <a:prstGeom prst="rect">
            <a:avLst/>
          </a:prstGeom>
          <a:noFill/>
          <a:ln/>
        </p:spPr>
        <p:txBody>
          <a:bodyPr wrap="square" lIns="0" tIns="0" rIns="0" bIns="0" rtlCol="0" anchor="ctr"/>
          <a:lstStyle/>
          <a:p>
            <a:pPr algn="ctr" indent="0" marL="0">
              <a:buNone/>
            </a:pPr>
            <a:r>
              <a:rPr lang="en-US" sz="3000" b="1" dirty="0">
                <a:solidFill>
                  <a:srgbClr val="4CAF7D"/>
                </a:solidFill>
                <a:latin typeface="Inter" pitchFamily="34" charset="0"/>
                <a:ea typeface="Inter" pitchFamily="34" charset="-122"/>
                <a:cs typeface="Inter" pitchFamily="34" charset="-120"/>
              </a:rPr>
              <a:t>[$000K]</a:t>
            </a:r>
            <a:endParaRPr lang="en-US" sz="3000" dirty="0"/>
          </a:p>
        </p:txBody>
      </p:sp>
      <p:sp>
        <p:nvSpPr>
          <p:cNvPr id="15" name="Text 13"/>
          <p:cNvSpPr/>
          <p:nvPr/>
        </p:nvSpPr>
        <p:spPr>
          <a:xfrm>
            <a:off x="5148072" y="2496312"/>
            <a:ext cx="1901952" cy="402336"/>
          </a:xfrm>
          <a:prstGeom prst="rect">
            <a:avLst/>
          </a:prstGeom>
          <a:noFill/>
          <a:ln/>
        </p:spPr>
        <p:txBody>
          <a:bodyPr wrap="square" lIns="0" tIns="0" rIns="0" bIns="0" rtlCol="0" anchor="ctr"/>
          <a:lstStyle/>
          <a:p>
            <a:pPr algn="ctr" indent="0" marL="0">
              <a:buNone/>
            </a:pPr>
            <a:r>
              <a:rPr lang="en-US" sz="1000" dirty="0">
                <a:solidFill>
                  <a:srgbClr val="E8EDF2"/>
                </a:solidFill>
                <a:latin typeface="Inter" pitchFamily="34" charset="0"/>
                <a:ea typeface="Inter" pitchFamily="34" charset="-122"/>
                <a:cs typeface="Inter" pitchFamily="34" charset="-120"/>
              </a:rPr>
              <a:t>Actionable savings identified YTD</a:t>
            </a:r>
            <a:endParaRPr lang="en-US" sz="1000" dirty="0"/>
          </a:p>
        </p:txBody>
      </p:sp>
      <p:sp>
        <p:nvSpPr>
          <p:cNvPr id="16" name="Text 14"/>
          <p:cNvSpPr/>
          <p:nvPr/>
        </p:nvSpPr>
        <p:spPr>
          <a:xfrm>
            <a:off x="5148072" y="2889504"/>
            <a:ext cx="1901952" cy="237744"/>
          </a:xfrm>
          <a:prstGeom prst="rect">
            <a:avLst/>
          </a:prstGeom>
          <a:noFill/>
          <a:ln/>
        </p:spPr>
        <p:txBody>
          <a:bodyPr wrap="square" lIns="0" tIns="0" rIns="0" bIns="0" rtlCol="0" anchor="ctr"/>
          <a:lstStyle/>
          <a:p>
            <a:pPr algn="ctr" indent="0" marL="0">
              <a:buNone/>
            </a:pPr>
            <a:r>
              <a:rPr lang="en-US" sz="800" dirty="0">
                <a:solidFill>
                  <a:srgbClr val="6B8BA4"/>
                </a:solidFill>
                <a:latin typeface="JetBrains Mono" pitchFamily="34" charset="0"/>
                <a:ea typeface="JetBrains Mono" pitchFamily="34" charset="-122"/>
                <a:cs typeface="JetBrains Mono" pitchFamily="34" charset="-120"/>
              </a:rPr>
              <a:t>VALIDATED</a:t>
            </a:r>
            <a:endParaRPr lang="en-US" sz="800" dirty="0"/>
          </a:p>
        </p:txBody>
      </p:sp>
      <p:sp>
        <p:nvSpPr>
          <p:cNvPr id="17" name="Shape 15"/>
          <p:cNvSpPr/>
          <p:nvPr/>
        </p:nvSpPr>
        <p:spPr>
          <a:xfrm>
            <a:off x="7306056" y="1783080"/>
            <a:ext cx="2121408" cy="1417320"/>
          </a:xfrm>
          <a:prstGeom prst="roundRect">
            <a:avLst>
              <a:gd name="adj" fmla="val 3871"/>
            </a:avLst>
          </a:prstGeom>
          <a:solidFill>
            <a:srgbClr val="162338"/>
          </a:solidFill>
          <a:ln w="12700">
            <a:solidFill>
              <a:srgbClr val="1A2D4A"/>
            </a:solidFill>
            <a:prstDash val="solid"/>
          </a:ln>
        </p:spPr>
      </p:sp>
      <p:sp>
        <p:nvSpPr>
          <p:cNvPr id="18" name="Text 16"/>
          <p:cNvSpPr/>
          <p:nvPr/>
        </p:nvSpPr>
        <p:spPr>
          <a:xfrm>
            <a:off x="7397496" y="1929384"/>
            <a:ext cx="1938528" cy="548640"/>
          </a:xfrm>
          <a:prstGeom prst="rect">
            <a:avLst/>
          </a:prstGeom>
          <a:noFill/>
          <a:ln/>
        </p:spPr>
        <p:txBody>
          <a:bodyPr wrap="square" lIns="0" tIns="0" rIns="0" bIns="0" rtlCol="0" anchor="ctr"/>
          <a:lstStyle/>
          <a:p>
            <a:pPr algn="ctr" indent="0" marL="0">
              <a:buNone/>
            </a:pPr>
            <a:r>
              <a:rPr lang="en-US" sz="3000" b="1" dirty="0">
                <a:solidFill>
                  <a:srgbClr val="F07A1A"/>
                </a:solidFill>
                <a:latin typeface="Inter" pitchFamily="34" charset="0"/>
                <a:ea typeface="Inter" pitchFamily="34" charset="-122"/>
                <a:cs typeface="Inter" pitchFamily="34" charset="-120"/>
              </a:rPr>
              <a:t>[00]</a:t>
            </a:r>
            <a:endParaRPr lang="en-US" sz="3000" dirty="0"/>
          </a:p>
        </p:txBody>
      </p:sp>
      <p:sp>
        <p:nvSpPr>
          <p:cNvPr id="19" name="Text 17"/>
          <p:cNvSpPr/>
          <p:nvPr/>
        </p:nvSpPr>
        <p:spPr>
          <a:xfrm>
            <a:off x="7415784" y="2496312"/>
            <a:ext cx="1901952" cy="402336"/>
          </a:xfrm>
          <a:prstGeom prst="rect">
            <a:avLst/>
          </a:prstGeom>
          <a:noFill/>
          <a:ln/>
        </p:spPr>
        <p:txBody>
          <a:bodyPr wrap="square" lIns="0" tIns="0" rIns="0" bIns="0" rtlCol="0" anchor="ctr"/>
          <a:lstStyle/>
          <a:p>
            <a:pPr algn="ctr" indent="0" marL="0">
              <a:buNone/>
            </a:pPr>
            <a:r>
              <a:rPr lang="en-US" sz="1000" dirty="0">
                <a:solidFill>
                  <a:srgbClr val="E8EDF2"/>
                </a:solidFill>
                <a:latin typeface="Inter" pitchFamily="34" charset="0"/>
                <a:ea typeface="Inter" pitchFamily="34" charset="-122"/>
                <a:cs typeface="Inter" pitchFamily="34" charset="-120"/>
              </a:rPr>
              <a:t>Renewals inside 90 days</a:t>
            </a:r>
            <a:endParaRPr lang="en-US" sz="1000" dirty="0"/>
          </a:p>
        </p:txBody>
      </p:sp>
      <p:sp>
        <p:nvSpPr>
          <p:cNvPr id="20" name="Text 18"/>
          <p:cNvSpPr/>
          <p:nvPr/>
        </p:nvSpPr>
        <p:spPr>
          <a:xfrm>
            <a:off x="7415784" y="2889504"/>
            <a:ext cx="1901952" cy="237744"/>
          </a:xfrm>
          <a:prstGeom prst="rect">
            <a:avLst/>
          </a:prstGeom>
          <a:noFill/>
          <a:ln/>
        </p:spPr>
        <p:txBody>
          <a:bodyPr wrap="square" lIns="0" tIns="0" rIns="0" bIns="0" rtlCol="0" anchor="ctr"/>
          <a:lstStyle/>
          <a:p>
            <a:pPr algn="ctr" indent="0" marL="0">
              <a:buNone/>
            </a:pPr>
            <a:r>
              <a:rPr lang="en-US" sz="800" dirty="0">
                <a:solidFill>
                  <a:srgbClr val="6B8BA4"/>
                </a:solidFill>
                <a:latin typeface="JetBrains Mono" pitchFamily="34" charset="0"/>
                <a:ea typeface="JetBrains Mono" pitchFamily="34" charset="-122"/>
                <a:cs typeface="JetBrains Mono" pitchFamily="34" charset="-120"/>
              </a:rPr>
              <a:t>ACTION REQUIRED</a:t>
            </a:r>
            <a:endParaRPr lang="en-US" sz="800" dirty="0"/>
          </a:p>
        </p:txBody>
      </p:sp>
      <p:sp>
        <p:nvSpPr>
          <p:cNvPr id="21" name="Shape 19"/>
          <p:cNvSpPr/>
          <p:nvPr/>
        </p:nvSpPr>
        <p:spPr>
          <a:xfrm>
            <a:off x="9573768" y="1783080"/>
            <a:ext cx="2084832" cy="1417320"/>
          </a:xfrm>
          <a:prstGeom prst="roundRect">
            <a:avLst>
              <a:gd name="adj" fmla="val 3871"/>
            </a:avLst>
          </a:prstGeom>
          <a:solidFill>
            <a:srgbClr val="162338"/>
          </a:solidFill>
          <a:ln w="12700">
            <a:solidFill>
              <a:srgbClr val="1A2D4A"/>
            </a:solidFill>
            <a:prstDash val="solid"/>
          </a:ln>
        </p:spPr>
      </p:sp>
      <p:sp>
        <p:nvSpPr>
          <p:cNvPr id="22" name="Text 20"/>
          <p:cNvSpPr/>
          <p:nvPr/>
        </p:nvSpPr>
        <p:spPr>
          <a:xfrm>
            <a:off x="9665208" y="1929384"/>
            <a:ext cx="1901952" cy="548640"/>
          </a:xfrm>
          <a:prstGeom prst="rect">
            <a:avLst/>
          </a:prstGeom>
          <a:noFill/>
          <a:ln/>
        </p:spPr>
        <p:txBody>
          <a:bodyPr wrap="square" lIns="0" tIns="0" rIns="0" bIns="0" rtlCol="0" anchor="ctr"/>
          <a:lstStyle/>
          <a:p>
            <a:pPr algn="ctr" indent="0" marL="0">
              <a:buNone/>
            </a:pPr>
            <a:r>
              <a:rPr lang="en-US" sz="3000" b="1" dirty="0">
                <a:solidFill>
                  <a:srgbClr val="E05252"/>
                </a:solidFill>
                <a:latin typeface="Inter" pitchFamily="34" charset="0"/>
                <a:ea typeface="Inter" pitchFamily="34" charset="-122"/>
                <a:cs typeface="Inter" pitchFamily="34" charset="-120"/>
              </a:rPr>
              <a:t>[0]</a:t>
            </a:r>
            <a:endParaRPr lang="en-US" sz="3000" dirty="0"/>
          </a:p>
        </p:txBody>
      </p:sp>
      <p:sp>
        <p:nvSpPr>
          <p:cNvPr id="23" name="Text 21"/>
          <p:cNvSpPr/>
          <p:nvPr/>
        </p:nvSpPr>
        <p:spPr>
          <a:xfrm>
            <a:off x="9683496" y="2496312"/>
            <a:ext cx="1865376" cy="402336"/>
          </a:xfrm>
          <a:prstGeom prst="rect">
            <a:avLst/>
          </a:prstGeom>
          <a:noFill/>
          <a:ln/>
        </p:spPr>
        <p:txBody>
          <a:bodyPr wrap="square" lIns="0" tIns="0" rIns="0" bIns="0" rtlCol="0" anchor="ctr"/>
          <a:lstStyle/>
          <a:p>
            <a:pPr algn="ctr" indent="0" marL="0">
              <a:buNone/>
            </a:pPr>
            <a:r>
              <a:rPr lang="en-US" sz="1000" dirty="0">
                <a:solidFill>
                  <a:srgbClr val="E8EDF2"/>
                </a:solidFill>
                <a:latin typeface="Inter" pitchFamily="34" charset="0"/>
                <a:ea typeface="Inter" pitchFamily="34" charset="-122"/>
                <a:cs typeface="Inter" pitchFamily="34" charset="-120"/>
              </a:rPr>
              <a:t>Open compliance risks</a:t>
            </a:r>
            <a:endParaRPr lang="en-US" sz="1000" dirty="0"/>
          </a:p>
        </p:txBody>
      </p:sp>
      <p:sp>
        <p:nvSpPr>
          <p:cNvPr id="24" name="Text 22"/>
          <p:cNvSpPr/>
          <p:nvPr/>
        </p:nvSpPr>
        <p:spPr>
          <a:xfrm>
            <a:off x="9683496" y="2889504"/>
            <a:ext cx="1865376" cy="237744"/>
          </a:xfrm>
          <a:prstGeom prst="rect">
            <a:avLst/>
          </a:prstGeom>
          <a:noFill/>
          <a:ln/>
        </p:spPr>
        <p:txBody>
          <a:bodyPr wrap="square" lIns="0" tIns="0" rIns="0" bIns="0" rtlCol="0" anchor="ctr"/>
          <a:lstStyle/>
          <a:p>
            <a:pPr algn="ctr" indent="0" marL="0">
              <a:buNone/>
            </a:pPr>
            <a:r>
              <a:rPr lang="en-US" sz="800" dirty="0">
                <a:solidFill>
                  <a:srgbClr val="6B8BA4"/>
                </a:solidFill>
                <a:latin typeface="JetBrains Mono" pitchFamily="34" charset="0"/>
                <a:ea typeface="JetBrains Mono" pitchFamily="34" charset="-122"/>
                <a:cs typeface="JetBrains Mono" pitchFamily="34" charset="-120"/>
              </a:rPr>
              <a:t>HIGH SEVERITY</a:t>
            </a:r>
            <a:endParaRPr lang="en-US" sz="800" dirty="0"/>
          </a:p>
        </p:txBody>
      </p:sp>
      <p:sp>
        <p:nvSpPr>
          <p:cNvPr id="25" name="Shape 23"/>
          <p:cNvSpPr/>
          <p:nvPr/>
        </p:nvSpPr>
        <p:spPr>
          <a:xfrm>
            <a:off x="502920" y="3401568"/>
            <a:ext cx="5486400" cy="2331720"/>
          </a:xfrm>
          <a:prstGeom prst="roundRect">
            <a:avLst>
              <a:gd name="adj" fmla="val 2353"/>
            </a:avLst>
          </a:prstGeom>
          <a:solidFill>
            <a:srgbClr val="162338"/>
          </a:solidFill>
          <a:ln w="12700">
            <a:solidFill>
              <a:srgbClr val="1A2D4A"/>
            </a:solidFill>
            <a:prstDash val="solid"/>
          </a:ln>
        </p:spPr>
      </p:sp>
      <p:sp>
        <p:nvSpPr>
          <p:cNvPr id="26" name="Text 24"/>
          <p:cNvSpPr/>
          <p:nvPr/>
        </p:nvSpPr>
        <p:spPr>
          <a:xfrm>
            <a:off x="704088" y="3529584"/>
            <a:ext cx="5084064" cy="274320"/>
          </a:xfrm>
          <a:prstGeom prst="rect">
            <a:avLst/>
          </a:prstGeom>
          <a:noFill/>
          <a:ln/>
        </p:spPr>
        <p:txBody>
          <a:bodyPr wrap="square" lIns="0" tIns="0" rIns="0" bIns="0" rtlCol="0" anchor="ctr"/>
          <a:lstStyle/>
          <a:p>
            <a:pPr indent="0" marL="0">
              <a:buNone/>
            </a:pPr>
            <a:r>
              <a:rPr lang="en-US" sz="1000" spc="100" kern="0" dirty="0">
                <a:solidFill>
                  <a:srgbClr val="4CB8D6"/>
                </a:solidFill>
                <a:latin typeface="JetBrains Mono" pitchFamily="34" charset="0"/>
                <a:ea typeface="JetBrains Mono" pitchFamily="34" charset="-122"/>
                <a:cs typeface="JetBrains Mono" pitchFamily="34" charset="-120"/>
              </a:rPr>
              <a:t>// WHAT CHANGED THIS MONTH</a:t>
            </a:r>
            <a:endParaRPr lang="en-US" sz="1000" dirty="0"/>
          </a:p>
        </p:txBody>
      </p:sp>
      <p:sp>
        <p:nvSpPr>
          <p:cNvPr id="27" name="Text 25"/>
          <p:cNvSpPr/>
          <p:nvPr/>
        </p:nvSpPr>
        <p:spPr>
          <a:xfrm>
            <a:off x="731520" y="3794760"/>
            <a:ext cx="5029200" cy="1828800"/>
          </a:xfrm>
          <a:prstGeom prst="rect">
            <a:avLst/>
          </a:prstGeom>
          <a:noFill/>
          <a:ln/>
        </p:spPr>
        <p:txBody>
          <a:bodyPr wrap="square" lIns="0" tIns="0" rIns="0" bIns="0" rtlCol="0" anchor="ctr"/>
          <a:lstStyle/>
          <a:p>
            <a:pPr marL="342900" indent="-342900">
              <a:spcAft>
                <a:spcPts val="800"/>
              </a:spcAft>
              <a:buSzPct val="100000"/>
              <a:buChar char="•"/>
            </a:pPr>
            <a:r>
              <a:rPr lang="en-US" sz="1100" dirty="0">
                <a:solidFill>
                  <a:srgbClr val="9BB5CC"/>
                </a:solidFill>
                <a:latin typeface="Inter" pitchFamily="34" charset="0"/>
                <a:ea typeface="Inter" pitchFamily="34" charset="-122"/>
                <a:cs typeface="Inter" pitchFamily="34" charset="-120"/>
              </a:rPr>
              <a:t>[Headline movement one — e.g. utilisation improved 4 points after Q3 reclamation]</a:t>
            </a:r>
            <a:endParaRPr lang="en-US" sz="1100" dirty="0"/>
          </a:p>
          <a:p>
            <a:pPr marL="342900" indent="-342900">
              <a:spcAft>
                <a:spcPts val="800"/>
              </a:spcAft>
              <a:buSzPct val="100000"/>
              <a:buChar char="•"/>
            </a:pPr>
            <a:r>
              <a:rPr lang="en-US" sz="1100" dirty="0">
                <a:solidFill>
                  <a:srgbClr val="9BB5CC"/>
                </a:solidFill>
                <a:latin typeface="Inter" pitchFamily="34" charset="0"/>
                <a:ea typeface="Inter" pitchFamily="34" charset="-122"/>
                <a:cs typeface="Inter" pitchFamily="34" charset="-120"/>
              </a:rPr>
              <a:t>[Headline movement two — e.g. two applications consolidated, $84K annualised]</a:t>
            </a:r>
            <a:endParaRPr lang="en-US" sz="1100" dirty="0"/>
          </a:p>
          <a:p>
            <a:pPr marL="342900" indent="-342900">
              <a:spcAft>
                <a:spcPts val="800"/>
              </a:spcAft>
              <a:buSzPct val="100000"/>
              <a:buChar char="•"/>
            </a:pPr>
            <a:r>
              <a:rPr lang="en-US" sz="1100" dirty="0">
                <a:solidFill>
                  <a:srgbClr val="9BB5CC"/>
                </a:solidFill>
                <a:latin typeface="Inter" pitchFamily="34" charset="0"/>
                <a:ea typeface="Inter" pitchFamily="34" charset="-122"/>
                <a:cs typeface="Inter" pitchFamily="34" charset="-120"/>
              </a:rPr>
              <a:t>[Headline movement three — e.g. audit notice received from publisher X]</a:t>
            </a:r>
            <a:endParaRPr lang="en-US" sz="1100" dirty="0"/>
          </a:p>
          <a:p>
            <a:pPr marL="342900" indent="-342900">
              <a:spcAft>
                <a:spcPts val="800"/>
              </a:spcAft>
              <a:buSzPct val="100000"/>
              <a:buChar char="•"/>
            </a:pPr>
            <a:r>
              <a:rPr lang="en-US" sz="1100" dirty="0">
                <a:solidFill>
                  <a:srgbClr val="9BB5CC"/>
                </a:solidFill>
                <a:latin typeface="Inter" pitchFamily="34" charset="0"/>
                <a:ea typeface="Inter" pitchFamily="34" charset="-122"/>
                <a:cs typeface="Inter" pitchFamily="34" charset="-120"/>
              </a:rPr>
              <a:t>[Headline movement four]</a:t>
            </a:r>
            <a:endParaRPr lang="en-US" sz="1100" dirty="0"/>
          </a:p>
        </p:txBody>
      </p:sp>
      <p:sp>
        <p:nvSpPr>
          <p:cNvPr id="28" name="Shape 26"/>
          <p:cNvSpPr/>
          <p:nvPr/>
        </p:nvSpPr>
        <p:spPr>
          <a:xfrm>
            <a:off x="6172200" y="3401568"/>
            <a:ext cx="5486400" cy="2331720"/>
          </a:xfrm>
          <a:prstGeom prst="roundRect">
            <a:avLst>
              <a:gd name="adj" fmla="val 2353"/>
            </a:avLst>
          </a:prstGeom>
          <a:solidFill>
            <a:srgbClr val="162338"/>
          </a:solidFill>
          <a:ln w="12700">
            <a:solidFill>
              <a:srgbClr val="1A2D4A"/>
            </a:solidFill>
            <a:prstDash val="solid"/>
          </a:ln>
        </p:spPr>
      </p:sp>
      <p:sp>
        <p:nvSpPr>
          <p:cNvPr id="29" name="Text 27"/>
          <p:cNvSpPr/>
          <p:nvPr/>
        </p:nvSpPr>
        <p:spPr>
          <a:xfrm>
            <a:off x="6373368" y="3529584"/>
            <a:ext cx="5084064" cy="274320"/>
          </a:xfrm>
          <a:prstGeom prst="rect">
            <a:avLst/>
          </a:prstGeom>
          <a:noFill/>
          <a:ln/>
        </p:spPr>
        <p:txBody>
          <a:bodyPr wrap="square" lIns="0" tIns="0" rIns="0" bIns="0" rtlCol="0" anchor="ctr"/>
          <a:lstStyle/>
          <a:p>
            <a:pPr indent="0" marL="0">
              <a:buNone/>
            </a:pPr>
            <a:r>
              <a:rPr lang="en-US" sz="1000" spc="100" kern="0" dirty="0">
                <a:solidFill>
                  <a:srgbClr val="4CB8D6"/>
                </a:solidFill>
                <a:latin typeface="JetBrains Mono" pitchFamily="34" charset="0"/>
                <a:ea typeface="JetBrains Mono" pitchFamily="34" charset="-122"/>
                <a:cs typeface="JetBrains Mono" pitchFamily="34" charset="-120"/>
              </a:rPr>
              <a:t>// WHAT NEEDS A DECISION</a:t>
            </a:r>
            <a:endParaRPr lang="en-US" sz="1000" dirty="0"/>
          </a:p>
        </p:txBody>
      </p:sp>
      <p:sp>
        <p:nvSpPr>
          <p:cNvPr id="30" name="Text 28"/>
          <p:cNvSpPr/>
          <p:nvPr/>
        </p:nvSpPr>
        <p:spPr>
          <a:xfrm>
            <a:off x="6400800" y="3794760"/>
            <a:ext cx="5029200" cy="1828800"/>
          </a:xfrm>
          <a:prstGeom prst="rect">
            <a:avLst/>
          </a:prstGeom>
          <a:noFill/>
          <a:ln/>
        </p:spPr>
        <p:txBody>
          <a:bodyPr wrap="square" lIns="0" tIns="0" rIns="0" bIns="0" rtlCol="0" anchor="ctr"/>
          <a:lstStyle/>
          <a:p>
            <a:pPr marL="342900" indent="-342900">
              <a:spcAft>
                <a:spcPts val="800"/>
              </a:spcAft>
              <a:buSzPct val="100000"/>
              <a:buChar char="•"/>
            </a:pPr>
            <a:r>
              <a:rPr lang="en-US" sz="1100" dirty="0">
                <a:solidFill>
                  <a:srgbClr val="9BB5CC"/>
                </a:solidFill>
                <a:latin typeface="Inter" pitchFamily="34" charset="0"/>
                <a:ea typeface="Inter" pitchFamily="34" charset="-122"/>
                <a:cs typeface="Inter" pitchFamily="34" charset="-120"/>
              </a:rPr>
              <a:t>[Decision one — what you need, from whom, by when]</a:t>
            </a:r>
            <a:endParaRPr lang="en-US" sz="1100" dirty="0"/>
          </a:p>
          <a:p>
            <a:pPr marL="342900" indent="-342900">
              <a:spcAft>
                <a:spcPts val="800"/>
              </a:spcAft>
              <a:buSzPct val="100000"/>
              <a:buChar char="•"/>
            </a:pPr>
            <a:r>
              <a:rPr lang="en-US" sz="1100" dirty="0">
                <a:solidFill>
                  <a:srgbClr val="9BB5CC"/>
                </a:solidFill>
                <a:latin typeface="Inter" pitchFamily="34" charset="0"/>
                <a:ea typeface="Inter" pitchFamily="34" charset="-122"/>
                <a:cs typeface="Inter" pitchFamily="34" charset="-120"/>
              </a:rPr>
              <a:t>[Decision two]</a:t>
            </a:r>
            <a:endParaRPr lang="en-US" sz="1100" dirty="0"/>
          </a:p>
          <a:p>
            <a:pPr marL="342900" indent="-342900">
              <a:spcAft>
                <a:spcPts val="800"/>
              </a:spcAft>
              <a:buSzPct val="100000"/>
              <a:buChar char="•"/>
            </a:pPr>
            <a:r>
              <a:rPr lang="en-US" sz="1100" dirty="0">
                <a:solidFill>
                  <a:srgbClr val="9BB5CC"/>
                </a:solidFill>
                <a:latin typeface="Inter" pitchFamily="34" charset="0"/>
                <a:ea typeface="Inter" pitchFamily="34" charset="-122"/>
                <a:cs typeface="Inter" pitchFamily="34" charset="-120"/>
              </a:rPr>
              <a:t>[Decision three]</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02920" y="384048"/>
            <a:ext cx="7315200" cy="228600"/>
          </a:xfrm>
          <a:prstGeom prst="rect">
            <a:avLst/>
          </a:prstGeom>
          <a:noFill/>
          <a:ln/>
        </p:spPr>
        <p:txBody>
          <a:bodyPr wrap="square" lIns="0" tIns="0" rIns="0" bIns="0" rtlCol="0" anchor="ctr"/>
          <a:lstStyle/>
          <a:p>
            <a:pPr indent="0" marL="0">
              <a:buNone/>
            </a:pPr>
            <a:r>
              <a:rPr lang="en-US" sz="1000" spc="150" kern="0" dirty="0">
                <a:solidFill>
                  <a:srgbClr val="4CB8D6"/>
                </a:solidFill>
                <a:latin typeface="JetBrains Mono" pitchFamily="34" charset="0"/>
                <a:ea typeface="JetBrains Mono" pitchFamily="34" charset="-122"/>
                <a:cs typeface="JetBrains Mono" pitchFamily="34" charset="-120"/>
              </a:rPr>
              <a:t>// SOFTWARE &amp; SAAS</a:t>
            </a:r>
            <a:endParaRPr lang="en-US" sz="1000" dirty="0"/>
          </a:p>
        </p:txBody>
      </p:sp>
      <p:sp>
        <p:nvSpPr>
          <p:cNvPr id="3" name="Text 1"/>
          <p:cNvSpPr/>
          <p:nvPr/>
        </p:nvSpPr>
        <p:spPr>
          <a:xfrm>
            <a:off x="502920" y="658368"/>
            <a:ext cx="10515600" cy="548640"/>
          </a:xfrm>
          <a:prstGeom prst="rect">
            <a:avLst/>
          </a:prstGeom>
          <a:noFill/>
          <a:ln/>
        </p:spPr>
        <p:txBody>
          <a:bodyPr wrap="square" lIns="0" tIns="0" rIns="0" bIns="0" rtlCol="0" anchor="ctr"/>
          <a:lstStyle/>
          <a:p>
            <a:pPr indent="0" marL="0">
              <a:buNone/>
            </a:pPr>
            <a:r>
              <a:rPr lang="en-US" sz="2800" b="1" dirty="0">
                <a:solidFill>
                  <a:srgbClr val="FFFFFF"/>
                </a:solidFill>
                <a:latin typeface="Inter" pitchFamily="34" charset="0"/>
                <a:ea typeface="Inter" pitchFamily="34" charset="-122"/>
                <a:cs typeface="Inter" pitchFamily="34" charset="-120"/>
              </a:rPr>
              <a:t>Entitlement vs. Deployment vs. Use</a:t>
            </a:r>
            <a:endParaRPr lang="en-US" sz="2800" dirty="0"/>
          </a:p>
        </p:txBody>
      </p:sp>
      <p:sp>
        <p:nvSpPr>
          <p:cNvPr id="4" name="Shape 2"/>
          <p:cNvSpPr/>
          <p:nvPr/>
        </p:nvSpPr>
        <p:spPr>
          <a:xfrm>
            <a:off x="502920" y="1298448"/>
            <a:ext cx="822960" cy="45720"/>
          </a:xfrm>
          <a:prstGeom prst="rect">
            <a:avLst/>
          </a:prstGeom>
          <a:solidFill>
            <a:srgbClr val="F07A1A"/>
          </a:solidFill>
          <a:ln/>
        </p:spPr>
      </p:sp>
      <p:graphicFrame>
        <p:nvGraphicFramePr>
          <p:cNvPr id="5" name="Chart 0" descr=""/>
          <p:cNvGraphicFramePr/>
          <p:nvPr/>
        </p:nvGraphicFramePr>
        <p:xfrm>
          <a:off x="502920" y="1783080"/>
          <a:ext cx="6949440" cy="3840480"/>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7635240" y="1783080"/>
            <a:ext cx="4023360" cy="3840480"/>
          </a:xfrm>
          <a:prstGeom prst="roundRect">
            <a:avLst>
              <a:gd name="adj" fmla="val 1429"/>
            </a:avLst>
          </a:prstGeom>
          <a:solidFill>
            <a:srgbClr val="162338"/>
          </a:solidFill>
          <a:ln w="12700">
            <a:solidFill>
              <a:srgbClr val="1A2D4A"/>
            </a:solidFill>
            <a:prstDash val="solid"/>
          </a:ln>
        </p:spPr>
      </p:sp>
      <p:sp>
        <p:nvSpPr>
          <p:cNvPr id="7" name="Text 4"/>
          <p:cNvSpPr/>
          <p:nvPr/>
        </p:nvSpPr>
        <p:spPr>
          <a:xfrm>
            <a:off x="7836408" y="1911096"/>
            <a:ext cx="3621024" cy="274320"/>
          </a:xfrm>
          <a:prstGeom prst="rect">
            <a:avLst/>
          </a:prstGeom>
          <a:noFill/>
          <a:ln/>
        </p:spPr>
        <p:txBody>
          <a:bodyPr wrap="square" lIns="0" tIns="0" rIns="0" bIns="0" rtlCol="0" anchor="ctr"/>
          <a:lstStyle/>
          <a:p>
            <a:pPr indent="0" marL="0">
              <a:buNone/>
            </a:pPr>
            <a:r>
              <a:rPr lang="en-US" sz="1000" spc="100" kern="0" dirty="0">
                <a:solidFill>
                  <a:srgbClr val="4CB8D6"/>
                </a:solidFill>
                <a:latin typeface="JetBrains Mono" pitchFamily="34" charset="0"/>
                <a:ea typeface="JetBrains Mono" pitchFamily="34" charset="-122"/>
                <a:cs typeface="JetBrains Mono" pitchFamily="34" charset="-120"/>
              </a:rPr>
              <a:t>// READ THIS CHART</a:t>
            </a:r>
            <a:endParaRPr lang="en-US" sz="1000" dirty="0"/>
          </a:p>
        </p:txBody>
      </p:sp>
      <p:sp>
        <p:nvSpPr>
          <p:cNvPr id="8" name="Text 5"/>
          <p:cNvSpPr/>
          <p:nvPr/>
        </p:nvSpPr>
        <p:spPr>
          <a:xfrm>
            <a:off x="7863840" y="2212848"/>
            <a:ext cx="3566160" cy="914400"/>
          </a:xfrm>
          <a:prstGeom prst="rect">
            <a:avLst/>
          </a:prstGeom>
          <a:noFill/>
          <a:ln/>
        </p:spPr>
        <p:txBody>
          <a:bodyPr wrap="square" lIns="0" tIns="0" rIns="0" bIns="0" rtlCol="0" anchor="ctr"/>
          <a:lstStyle/>
          <a:p>
            <a:pPr indent="0" marL="0">
              <a:buNone/>
            </a:pPr>
            <a:r>
              <a:rPr lang="en-US" sz="1100" b="1" dirty="0">
                <a:solidFill>
                  <a:srgbClr val="FFFFFF"/>
                </a:solidFill>
                <a:latin typeface="Inter" pitchFamily="34" charset="0"/>
                <a:ea typeface="Inter" pitchFamily="34" charset="-122"/>
                <a:cs typeface="Inter" pitchFamily="34" charset="-120"/>
              </a:rPr>
              <a:t>Contracted</a:t>
            </a:r>
            <a:pPr indent="0" marL="0">
              <a:buNone/>
            </a:pPr>
            <a:r>
              <a:rPr lang="en-US" sz="1100" dirty="0">
                <a:solidFill>
                  <a:srgbClr val="9BB5CC"/>
                </a:solidFill>
                <a:latin typeface="Inter" pitchFamily="34" charset="0"/>
                <a:ea typeface="Inter" pitchFamily="34" charset="-122"/>
                <a:cs typeface="Inter" pitchFamily="34" charset="-120"/>
              </a:rPr>
              <a:t> is what you pay for.</a:t>
            </a:r>
            <a:endParaRPr lang="en-US" sz="1100" dirty="0"/>
          </a:p>
          <a:p>
            <a:pPr indent="0" marL="0">
              <a:buNone/>
            </a:pPr>
            <a:r>
              <a:rPr lang="en-US" sz="1100" b="1" dirty="0">
                <a:solidFill>
                  <a:srgbClr val="FFFFFF"/>
                </a:solidFill>
                <a:latin typeface="Inter" pitchFamily="34" charset="0"/>
                <a:ea typeface="Inter" pitchFamily="34" charset="-122"/>
                <a:cs typeface="Inter" pitchFamily="34" charset="-120"/>
              </a:rPr>
              <a:t>Assigned</a:t>
            </a:r>
            <a:pPr indent="0" marL="0">
              <a:buNone/>
            </a:pPr>
            <a:r>
              <a:rPr lang="en-US" sz="1100" dirty="0">
                <a:solidFill>
                  <a:srgbClr val="9BB5CC"/>
                </a:solidFill>
                <a:latin typeface="Inter" pitchFamily="34" charset="0"/>
                <a:ea typeface="Inter" pitchFamily="34" charset="-122"/>
                <a:cs typeface="Inter" pitchFamily="34" charset="-120"/>
              </a:rPr>
              <a:t> is what IT handed out.</a:t>
            </a:r>
            <a:endParaRPr lang="en-US" sz="1100" dirty="0"/>
          </a:p>
          <a:p>
            <a:pPr indent="0" marL="0">
              <a:buNone/>
            </a:pPr>
            <a:r>
              <a:rPr lang="en-US" sz="1100" b="1" dirty="0">
                <a:solidFill>
                  <a:srgbClr val="FFFFFF"/>
                </a:solidFill>
                <a:latin typeface="Inter" pitchFamily="34" charset="0"/>
                <a:ea typeface="Inter" pitchFamily="34" charset="-122"/>
                <a:cs typeface="Inter" pitchFamily="34" charset="-120"/>
              </a:rPr>
              <a:t>Active</a:t>
            </a:r>
            <a:pPr indent="0" marL="0">
              <a:buNone/>
            </a:pPr>
            <a:r>
              <a:rPr lang="en-US" sz="1100" dirty="0">
                <a:solidFill>
                  <a:srgbClr val="9BB5CC"/>
                </a:solidFill>
                <a:latin typeface="Inter" pitchFamily="34" charset="0"/>
                <a:ea typeface="Inter" pitchFamily="34" charset="-122"/>
                <a:cs typeface="Inter" pitchFamily="34" charset="-120"/>
              </a:rPr>
              <a:t> is what anyone used.</a:t>
            </a:r>
            <a:endParaRPr lang="en-US" sz="1100" dirty="0"/>
          </a:p>
        </p:txBody>
      </p:sp>
      <p:sp>
        <p:nvSpPr>
          <p:cNvPr id="9" name="Text 6"/>
          <p:cNvSpPr/>
          <p:nvPr/>
        </p:nvSpPr>
        <p:spPr>
          <a:xfrm>
            <a:off x="7863840" y="3154680"/>
            <a:ext cx="3566160" cy="1097280"/>
          </a:xfrm>
          <a:prstGeom prst="rect">
            <a:avLst/>
          </a:prstGeom>
          <a:noFill/>
          <a:ln/>
        </p:spPr>
        <p:txBody>
          <a:bodyPr wrap="square" lIns="0" tIns="0" rIns="0" bIns="0" rtlCol="0" anchor="ctr"/>
          <a:lstStyle/>
          <a:p>
            <a:pPr indent="0" marL="0">
              <a:buNone/>
            </a:pPr>
            <a:r>
              <a:rPr lang="en-US" sz="1050" dirty="0">
                <a:solidFill>
                  <a:srgbClr val="9BB5CC"/>
                </a:solidFill>
                <a:latin typeface="Inter" pitchFamily="34" charset="0"/>
                <a:ea typeface="Inter" pitchFamily="34" charset="-122"/>
                <a:cs typeface="Inter" pitchFamily="34" charset="-120"/>
              </a:rPr>
              <a:t>The gap between the second and third bar is your reclamation opportunity. The gap between the first and second is money already spent on seats nobody ever received.</a:t>
            </a:r>
            <a:endParaRPr lang="en-US" sz="1050" dirty="0"/>
          </a:p>
        </p:txBody>
      </p:sp>
      <p:sp>
        <p:nvSpPr>
          <p:cNvPr id="10" name="Text 7"/>
          <p:cNvSpPr/>
          <p:nvPr/>
        </p:nvSpPr>
        <p:spPr>
          <a:xfrm>
            <a:off x="7863840" y="4937760"/>
            <a:ext cx="3566160" cy="548640"/>
          </a:xfrm>
          <a:prstGeom prst="rect">
            <a:avLst/>
          </a:prstGeom>
          <a:noFill/>
          <a:ln/>
        </p:spPr>
        <p:txBody>
          <a:bodyPr wrap="square" lIns="0" tIns="0" rIns="0" bIns="0" rtlCol="0" anchor="ctr"/>
          <a:lstStyle/>
          <a:p>
            <a:pPr indent="0" marL="0">
              <a:buNone/>
            </a:pPr>
            <a:r>
              <a:rPr lang="en-US" sz="900" i="1" dirty="0">
                <a:solidFill>
                  <a:srgbClr val="F07A1A"/>
                </a:solidFill>
                <a:latin typeface="Inter" pitchFamily="34" charset="0"/>
                <a:ea typeface="Inter" pitchFamily="34" charset="-122"/>
                <a:cs typeface="Inter" pitchFamily="34" charset="-120"/>
              </a:rPr>
              <a:t>Replace the illustrative values with your five largest applications by spend.</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02920" y="384048"/>
            <a:ext cx="7315200" cy="228600"/>
          </a:xfrm>
          <a:prstGeom prst="rect">
            <a:avLst/>
          </a:prstGeom>
          <a:noFill/>
          <a:ln/>
        </p:spPr>
        <p:txBody>
          <a:bodyPr wrap="square" lIns="0" tIns="0" rIns="0" bIns="0" rtlCol="0" anchor="ctr"/>
          <a:lstStyle/>
          <a:p>
            <a:pPr indent="0" marL="0">
              <a:buNone/>
            </a:pPr>
            <a:r>
              <a:rPr lang="en-US" sz="1000" spc="150" kern="0" dirty="0">
                <a:solidFill>
                  <a:srgbClr val="4CB8D6"/>
                </a:solidFill>
                <a:latin typeface="JetBrains Mono" pitchFamily="34" charset="0"/>
                <a:ea typeface="JetBrains Mono" pitchFamily="34" charset="-122"/>
                <a:cs typeface="JetBrains Mono" pitchFamily="34" charset="-120"/>
              </a:rPr>
              <a:t>// WASTE SIGNALS</a:t>
            </a:r>
            <a:endParaRPr lang="en-US" sz="1000" dirty="0"/>
          </a:p>
        </p:txBody>
      </p:sp>
      <p:sp>
        <p:nvSpPr>
          <p:cNvPr id="3" name="Text 1"/>
          <p:cNvSpPr/>
          <p:nvPr/>
        </p:nvSpPr>
        <p:spPr>
          <a:xfrm>
            <a:off x="502920" y="658368"/>
            <a:ext cx="10515600" cy="548640"/>
          </a:xfrm>
          <a:prstGeom prst="rect">
            <a:avLst/>
          </a:prstGeom>
          <a:noFill/>
          <a:ln/>
        </p:spPr>
        <p:txBody>
          <a:bodyPr wrap="square" lIns="0" tIns="0" rIns="0" bIns="0" rtlCol="0" anchor="ctr"/>
          <a:lstStyle/>
          <a:p>
            <a:pPr indent="0" marL="0">
              <a:buNone/>
            </a:pPr>
            <a:r>
              <a:rPr lang="en-US" sz="2800" b="1" dirty="0">
                <a:solidFill>
                  <a:srgbClr val="FFFFFF"/>
                </a:solidFill>
                <a:latin typeface="Inter" pitchFamily="34" charset="0"/>
                <a:ea typeface="Inter" pitchFamily="34" charset="-122"/>
                <a:cs typeface="Inter" pitchFamily="34" charset="-120"/>
              </a:rPr>
              <a:t>Reclamation Pipeline</a:t>
            </a:r>
            <a:endParaRPr lang="en-US" sz="2800" dirty="0"/>
          </a:p>
        </p:txBody>
      </p:sp>
      <p:sp>
        <p:nvSpPr>
          <p:cNvPr id="4" name="Shape 2"/>
          <p:cNvSpPr/>
          <p:nvPr/>
        </p:nvSpPr>
        <p:spPr>
          <a:xfrm>
            <a:off x="502920" y="1298448"/>
            <a:ext cx="822960" cy="45720"/>
          </a:xfrm>
          <a:prstGeom prst="rect">
            <a:avLst/>
          </a:prstGeom>
          <a:solidFill>
            <a:srgbClr val="F07A1A"/>
          </a:solidFill>
          <a:ln/>
        </p:spPr>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502920" y="1737360"/>
          <a:ext cx="11155680" cy="914400"/>
        </p:xfrm>
        <a:graphic>
          <a:graphicData uri="http://schemas.openxmlformats.org/drawingml/2006/table">
            <a:tbl>
              <a:tblPr/>
              <a:tblGrid>
                <a:gridCol w="2834640"/>
                <a:gridCol w="1920240"/>
                <a:gridCol w="1828800"/>
                <a:gridCol w="1645920"/>
                <a:gridCol w="1463040"/>
                <a:gridCol w="1463040"/>
              </a:tblGrid>
              <a:tr h="384048">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Waste signal</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Finding</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Gross opportunity</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Actionable</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Owner</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Status</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r>
              <a:tr h="384048">
                <a:tc>
                  <a:txBody>
                    <a:bodyPr/>
                    <a:lstStyle/>
                    <a:p>
                      <a:pPr indent="0" marL="0">
                        <a:buNone/>
                      </a:pPr>
                      <a:r>
                        <a:rPr lang="en-US" sz="1100" dirty="0">
                          <a:solidFill>
                            <a:srgbClr val="9BB5CC"/>
                          </a:solidFill>
                          <a:latin typeface="Inter" pitchFamily="34" charset="0"/>
                          <a:ea typeface="Inter" pitchFamily="34" charset="-122"/>
                          <a:cs typeface="Inter" pitchFamily="34" charset="-120"/>
                        </a:rPr>
                        <a:t>01 · Utilisation below 70%</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 inactive seats]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[In progress]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384048">
                <a:tc>
                  <a:txBody>
                    <a:bodyPr/>
                    <a:lstStyle/>
                    <a:p>
                      <a:pPr indent="0" marL="0">
                        <a:buNone/>
                      </a:pPr>
                      <a:r>
                        <a:rPr lang="en-US" sz="1100" dirty="0">
                          <a:solidFill>
                            <a:srgbClr val="9BB5CC"/>
                          </a:solidFill>
                          <a:latin typeface="Inter" pitchFamily="34" charset="0"/>
                          <a:ea typeface="Inter" pitchFamily="34" charset="-122"/>
                          <a:cs typeface="Inter" pitchFamily="34" charset="-120"/>
                        </a:rPr>
                        <a:t>02 · Premium tier creep</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 mismatched]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[Validating]</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384048">
                <a:tc>
                  <a:txBody>
                    <a:bodyPr/>
                    <a:lstStyle/>
                    <a:p>
                      <a:pPr indent="0" marL="0">
                        <a:buNone/>
                      </a:pPr>
                      <a:r>
                        <a:rPr lang="en-US" sz="1100" dirty="0">
                          <a:solidFill>
                            <a:srgbClr val="9BB5CC"/>
                          </a:solidFill>
                          <a:latin typeface="Inter" pitchFamily="34" charset="0"/>
                          <a:ea typeface="Inter" pitchFamily="34" charset="-122"/>
                          <a:cs typeface="Inter" pitchFamily="34" charset="-120"/>
                        </a:rPr>
                        <a:t>03 · Duplicate applications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 overlaps]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[Proposed]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384048">
                <a:tc>
                  <a:txBody>
                    <a:bodyPr/>
                    <a:lstStyle/>
                    <a:p>
                      <a:pPr indent="0" marL="0">
                        <a:buNone/>
                      </a:pPr>
                      <a:r>
                        <a:rPr lang="en-US" sz="1100" dirty="0">
                          <a:solidFill>
                            <a:srgbClr val="9BB5CC"/>
                          </a:solidFill>
                          <a:latin typeface="Inter" pitchFamily="34" charset="0"/>
                          <a:ea typeface="Inter" pitchFamily="34" charset="-122"/>
                          <a:cs typeface="Inter" pitchFamily="34" charset="-120"/>
                        </a:rPr>
                        <a:t>04 · Fragmented renewals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 uncoordinated]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[Calendared]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384048">
                <a:tc>
                  <a:txBody>
                    <a:bodyPr/>
                    <a:lstStyle/>
                    <a:p>
                      <a:pPr indent="0" marL="0">
                        <a:buNone/>
                      </a:pPr>
                      <a:r>
                        <a:rPr lang="en-US" sz="1100" dirty="0">
                          <a:solidFill>
                            <a:srgbClr val="9BB5CC"/>
                          </a:solidFill>
                          <a:latin typeface="Inter" pitchFamily="34" charset="0"/>
                          <a:ea typeface="Inter" pitchFamily="34" charset="-122"/>
                          <a:cs typeface="Inter" pitchFamily="34" charset="-120"/>
                        </a:rPr>
                        <a:t>07 · Cloud waste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 idle resources]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[In progress]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384048">
                <a:tc>
                  <a:txBody>
                    <a:bodyPr/>
                    <a:lstStyle/>
                    <a:p>
                      <a:pPr indent="0" marL="0">
                        <a:buNone/>
                      </a:pPr>
                      <a:r>
                        <a:rPr lang="en-US" sz="1100" dirty="0">
                          <a:solidFill>
                            <a:srgbClr val="9BB5CC"/>
                          </a:solidFill>
                          <a:latin typeface="Inter" pitchFamily="34" charset="0"/>
                          <a:ea typeface="Inter" pitchFamily="34" charset="-122"/>
                          <a:cs typeface="Inter" pitchFamily="34" charset="-120"/>
                        </a:rPr>
                        <a:t>10 · AI without measured value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 seats]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[Measuring]</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384048">
                <a:tc>
                  <a:txBody>
                    <a:bodyPr/>
                    <a:lstStyle/>
                    <a:p>
                      <a:pPr indent="0" marL="0">
                        <a:buNone/>
                      </a:pPr>
                      <a:r>
                        <a:rPr lang="en-US" sz="1100" b="1" dirty="0">
                          <a:solidFill>
                            <a:srgbClr val="FFFFFF"/>
                          </a:solidFill>
                          <a:latin typeface="Inter" pitchFamily="34" charset="0"/>
                          <a:ea typeface="Inter" pitchFamily="34" charset="-122"/>
                          <a:cs typeface="Inter" pitchFamily="34" charset="-120"/>
                        </a:rPr>
                        <a:t>TOTAL</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b="1" dirty="0">
                          <a:solidFill>
                            <a:srgbClr val="F07A1A"/>
                          </a:solidFill>
                          <a:latin typeface="Inter" pitchFamily="34" charset="0"/>
                          <a:ea typeface="Inter" pitchFamily="34" charset="-122"/>
                          <a:cs typeface="Inter" pitchFamily="34" charset="-120"/>
                        </a:rPr>
                        <a:t>[$0.0M]</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b="1" dirty="0">
                          <a:solidFill>
                            <a:srgbClr val="4CAF7D"/>
                          </a:solidFill>
                          <a:latin typeface="Inter" pitchFamily="34" charset="0"/>
                          <a:ea typeface="Inter" pitchFamily="34" charset="-122"/>
                          <a:cs typeface="Inter" pitchFamily="34" charset="-120"/>
                        </a:rPr>
                        <a:t>[$000K]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bl>
          </a:graphicData>
        </a:graphic>
      </p:graphicFrame>
      <p:sp>
        <p:nvSpPr>
          <p:cNvPr id="6" name="Shape 3"/>
          <p:cNvSpPr/>
          <p:nvPr/>
        </p:nvSpPr>
        <p:spPr>
          <a:xfrm>
            <a:off x="502920" y="5166360"/>
            <a:ext cx="11155680" cy="868680"/>
          </a:xfrm>
          <a:prstGeom prst="roundRect">
            <a:avLst>
              <a:gd name="adj" fmla="val 6316"/>
            </a:avLst>
          </a:prstGeom>
          <a:solidFill>
            <a:srgbClr val="162338"/>
          </a:solidFill>
          <a:ln w="12700">
            <a:solidFill>
              <a:srgbClr val="1A2D4A"/>
            </a:solidFill>
            <a:prstDash val="solid"/>
          </a:ln>
        </p:spPr>
      </p:sp>
      <p:sp>
        <p:nvSpPr>
          <p:cNvPr id="7" name="Text 4"/>
          <p:cNvSpPr/>
          <p:nvPr/>
        </p:nvSpPr>
        <p:spPr>
          <a:xfrm>
            <a:off x="731520" y="5303520"/>
            <a:ext cx="10698480" cy="640080"/>
          </a:xfrm>
          <a:prstGeom prst="rect">
            <a:avLst/>
          </a:prstGeom>
          <a:noFill/>
          <a:ln/>
        </p:spPr>
        <p:txBody>
          <a:bodyPr wrap="square" lIns="0" tIns="0" rIns="0" bIns="0" rtlCol="0" anchor="ctr"/>
          <a:lstStyle/>
          <a:p>
            <a:pPr indent="0" marL="0">
              <a:buNone/>
            </a:pPr>
            <a:r>
              <a:rPr lang="en-US" sz="1050" b="1" dirty="0">
                <a:solidFill>
                  <a:srgbClr val="F07A1A"/>
                </a:solidFill>
                <a:latin typeface="Inter" pitchFamily="34" charset="0"/>
                <a:ea typeface="Inter" pitchFamily="34" charset="-122"/>
                <a:cs typeface="Inter" pitchFamily="34" charset="-120"/>
              </a:rPr>
              <a:t>Gross is not the number you present.  </a:t>
            </a:r>
            <a:pPr indent="0" marL="0">
              <a:buNone/>
            </a:pPr>
            <a:r>
              <a:rPr lang="en-US" sz="1050" dirty="0">
                <a:solidFill>
                  <a:srgbClr val="9BB5CC"/>
                </a:solidFill>
                <a:latin typeface="Inter" pitchFamily="34" charset="0"/>
                <a:ea typeface="Inter" pitchFamily="34" charset="-122"/>
                <a:cs typeface="Inter" pitchFamily="34" charset="-120"/>
              </a:rPr>
              <a:t>Gross opportunity ignores contractual minimums, growth bands, term commitments, seasonal users, and pending projects. Actionable savings is what survives those constraints and business owner validation. Presenting gross alone is how ITAM programmes lose finance's trust — permanently.</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02920" y="384048"/>
            <a:ext cx="7315200" cy="228600"/>
          </a:xfrm>
          <a:prstGeom prst="rect">
            <a:avLst/>
          </a:prstGeom>
          <a:noFill/>
          <a:ln/>
        </p:spPr>
        <p:txBody>
          <a:bodyPr wrap="square" lIns="0" tIns="0" rIns="0" bIns="0" rtlCol="0" anchor="ctr"/>
          <a:lstStyle/>
          <a:p>
            <a:pPr indent="0" marL="0">
              <a:buNone/>
            </a:pPr>
            <a:r>
              <a:rPr lang="en-US" sz="1000" spc="150" kern="0" dirty="0">
                <a:solidFill>
                  <a:srgbClr val="4CB8D6"/>
                </a:solidFill>
                <a:latin typeface="JetBrains Mono" pitchFamily="34" charset="0"/>
                <a:ea typeface="JetBrains Mono" pitchFamily="34" charset="-122"/>
                <a:cs typeface="JetBrains Mono" pitchFamily="34" charset="-120"/>
              </a:rPr>
              <a:t>// RENEWAL RISK</a:t>
            </a:r>
            <a:endParaRPr lang="en-US" sz="1000" dirty="0"/>
          </a:p>
        </p:txBody>
      </p:sp>
      <p:sp>
        <p:nvSpPr>
          <p:cNvPr id="3" name="Text 1"/>
          <p:cNvSpPr/>
          <p:nvPr/>
        </p:nvSpPr>
        <p:spPr>
          <a:xfrm>
            <a:off x="502920" y="658368"/>
            <a:ext cx="10515600" cy="548640"/>
          </a:xfrm>
          <a:prstGeom prst="rect">
            <a:avLst/>
          </a:prstGeom>
          <a:noFill/>
          <a:ln/>
        </p:spPr>
        <p:txBody>
          <a:bodyPr wrap="square" lIns="0" tIns="0" rIns="0" bIns="0" rtlCol="0" anchor="ctr"/>
          <a:lstStyle/>
          <a:p>
            <a:pPr indent="0" marL="0">
              <a:buNone/>
            </a:pPr>
            <a:r>
              <a:rPr lang="en-US" sz="2800" b="1" dirty="0">
                <a:solidFill>
                  <a:srgbClr val="FFFFFF"/>
                </a:solidFill>
                <a:latin typeface="Inter" pitchFamily="34" charset="0"/>
                <a:ea typeface="Inter" pitchFamily="34" charset="-122"/>
                <a:cs typeface="Inter" pitchFamily="34" charset="-120"/>
              </a:rPr>
              <a:t>Next 180 Days</a:t>
            </a:r>
            <a:endParaRPr lang="en-US" sz="2800" dirty="0"/>
          </a:p>
        </p:txBody>
      </p:sp>
      <p:sp>
        <p:nvSpPr>
          <p:cNvPr id="4" name="Shape 2"/>
          <p:cNvSpPr/>
          <p:nvPr/>
        </p:nvSpPr>
        <p:spPr>
          <a:xfrm>
            <a:off x="502920" y="1298448"/>
            <a:ext cx="822960" cy="45720"/>
          </a:xfrm>
          <a:prstGeom prst="rect">
            <a:avLst/>
          </a:prstGeom>
          <a:solidFill>
            <a:srgbClr val="F07A1A"/>
          </a:solidFill>
          <a:ln/>
        </p:spPr>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02920" y="1737360"/>
          <a:ext cx="11155680" cy="914400"/>
        </p:xfrm>
        <a:graphic>
          <a:graphicData uri="http://schemas.openxmlformats.org/drawingml/2006/table">
            <a:tbl>
              <a:tblPr/>
              <a:tblGrid>
                <a:gridCol w="2560320"/>
                <a:gridCol w="1554480"/>
                <a:gridCol w="1737360"/>
                <a:gridCol w="1188720"/>
                <a:gridCol w="1280160"/>
                <a:gridCol w="1737360"/>
                <a:gridCol w="1097280"/>
              </a:tblGrid>
              <a:tr h="402336">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Vendor / agreement</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Annual value</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Notice deadline</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Days left</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Auto-renew</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Position</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Owner</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r>
              <a:tr h="402336">
                <a:tc>
                  <a:txBody>
                    <a:bodyPr/>
                    <a:lstStyle/>
                    <a:p>
                      <a:pPr indent="0" marL="0">
                        <a:buNone/>
                      </a:pPr>
                      <a:r>
                        <a:rPr lang="en-US" sz="1100" dirty="0">
                          <a:solidFill>
                            <a:srgbClr val="9BB5CC"/>
                          </a:solidFill>
                          <a:latin typeface="Inter" pitchFamily="34" charset="0"/>
                          <a:ea typeface="Inter" pitchFamily="34" charset="-122"/>
                          <a:cs typeface="Inter" pitchFamily="34" charset="-120"/>
                        </a:rPr>
                        <a:t>[Vendor A]</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[YYYY-MM-DD]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b="1" dirty="0">
                          <a:solidFill>
                            <a:srgbClr val="E05252"/>
                          </a:solidFill>
                          <a:latin typeface="Inter" pitchFamily="34" charset="0"/>
                          <a:ea typeface="Inter" pitchFamily="34" charset="-122"/>
                          <a:cs typeface="Inter" pitchFamily="34" charset="-120"/>
                        </a:rPr>
                        <a:t>[00]</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[Yes]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[Renegotiate]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02336">
                <a:tc>
                  <a:txBody>
                    <a:bodyPr/>
                    <a:lstStyle/>
                    <a:p>
                      <a:pPr indent="0" marL="0">
                        <a:buNone/>
                      </a:pPr>
                      <a:r>
                        <a:rPr lang="en-US" sz="1100" dirty="0">
                          <a:solidFill>
                            <a:srgbClr val="9BB5CC"/>
                          </a:solidFill>
                          <a:latin typeface="Inter" pitchFamily="34" charset="0"/>
                          <a:ea typeface="Inter" pitchFamily="34" charset="-122"/>
                          <a:cs typeface="Inter" pitchFamily="34" charset="-120"/>
                        </a:rPr>
                        <a:t>[Vendor B]</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[YYYY-MM-DD]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b="1" dirty="0">
                          <a:solidFill>
                            <a:srgbClr val="F07A1A"/>
                          </a:solidFill>
                          <a:latin typeface="Inter" pitchFamily="34" charset="0"/>
                          <a:ea typeface="Inter" pitchFamily="34" charset="-122"/>
                          <a:cs typeface="Inter" pitchFamily="34" charset="-120"/>
                        </a:rPr>
                        <a:t>[00]</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[No]</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[Renew reduced]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02336">
                <a:tc>
                  <a:txBody>
                    <a:bodyPr/>
                    <a:lstStyle/>
                    <a:p>
                      <a:pPr indent="0" marL="0">
                        <a:buNone/>
                      </a:pPr>
                      <a:r>
                        <a:rPr lang="en-US" sz="1100" dirty="0">
                          <a:solidFill>
                            <a:srgbClr val="9BB5CC"/>
                          </a:solidFill>
                          <a:latin typeface="Inter" pitchFamily="34" charset="0"/>
                          <a:ea typeface="Inter" pitchFamily="34" charset="-122"/>
                          <a:cs typeface="Inter" pitchFamily="34" charset="-120"/>
                        </a:rPr>
                        <a:t>[Vendor C]</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[YYYY-MM-DD]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4CB8D6"/>
                          </a:solidFill>
                          <a:latin typeface="Inter" pitchFamily="34" charset="0"/>
                          <a:ea typeface="Inter" pitchFamily="34" charset="-122"/>
                          <a:cs typeface="Inter" pitchFamily="34" charset="-120"/>
                        </a:rPr>
                        <a:t>[000]</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[Yes]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[Under review]</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02336">
                <a:tc>
                  <a:txBody>
                    <a:bodyPr/>
                    <a:lstStyle/>
                    <a:p>
                      <a:pPr indent="0" marL="0">
                        <a:buNone/>
                      </a:pPr>
                      <a:r>
                        <a:rPr lang="en-US" sz="1100" dirty="0">
                          <a:solidFill>
                            <a:srgbClr val="9BB5CC"/>
                          </a:solidFill>
                          <a:latin typeface="Inter" pitchFamily="34" charset="0"/>
                          <a:ea typeface="Inter" pitchFamily="34" charset="-122"/>
                          <a:cs typeface="Inter" pitchFamily="34" charset="-120"/>
                        </a:rPr>
                        <a:t>[Vendor 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[YYYY-MM-DD]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4CB8D6"/>
                          </a:solidFill>
                          <a:latin typeface="Inter" pitchFamily="34" charset="0"/>
                          <a:ea typeface="Inter" pitchFamily="34" charset="-122"/>
                          <a:cs typeface="Inter" pitchFamily="34" charset="-120"/>
                        </a:rPr>
                        <a:t>[000]</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[No]</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[Renew as-is]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02336">
                <a:tc>
                  <a:txBody>
                    <a:bodyPr/>
                    <a:lstStyle/>
                    <a:p>
                      <a:pPr indent="0" marL="0">
                        <a:buNone/>
                      </a:pPr>
                      <a:r>
                        <a:rPr lang="en-US" sz="1100" dirty="0">
                          <a:solidFill>
                            <a:srgbClr val="9BB5CC"/>
                          </a:solidFill>
                          <a:latin typeface="Inter" pitchFamily="34" charset="0"/>
                          <a:ea typeface="Inter" pitchFamily="34" charset="-122"/>
                          <a:cs typeface="Inter" pitchFamily="34" charset="-120"/>
                        </a:rPr>
                        <a:t>[Vendor 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[YYYY-MM-DD]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4CB8D6"/>
                          </a:solidFill>
                          <a:latin typeface="Inter" pitchFamily="34" charset="0"/>
                          <a:ea typeface="Inter" pitchFamily="34" charset="-122"/>
                          <a:cs typeface="Inter" pitchFamily="34" charset="-120"/>
                        </a:rPr>
                        <a:t>[000]</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[Yes]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[Consolidate]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bl>
          </a:graphicData>
        </a:graphic>
      </p:graphicFrame>
      <p:sp>
        <p:nvSpPr>
          <p:cNvPr id="6" name="Shape 3"/>
          <p:cNvSpPr/>
          <p:nvPr/>
        </p:nvSpPr>
        <p:spPr>
          <a:xfrm>
            <a:off x="502920" y="4617720"/>
            <a:ext cx="3639312" cy="1325880"/>
          </a:xfrm>
          <a:prstGeom prst="roundRect">
            <a:avLst>
              <a:gd name="adj" fmla="val 4138"/>
            </a:avLst>
          </a:prstGeom>
          <a:solidFill>
            <a:srgbClr val="162338"/>
          </a:solidFill>
          <a:ln w="12700">
            <a:solidFill>
              <a:srgbClr val="1A2D4A"/>
            </a:solidFill>
            <a:prstDash val="solid"/>
          </a:ln>
        </p:spPr>
      </p:sp>
      <p:sp>
        <p:nvSpPr>
          <p:cNvPr id="7" name="Shape 4"/>
          <p:cNvSpPr/>
          <p:nvPr/>
        </p:nvSpPr>
        <p:spPr>
          <a:xfrm>
            <a:off x="704088" y="4809744"/>
            <a:ext cx="384048" cy="54864"/>
          </a:xfrm>
          <a:prstGeom prst="rect">
            <a:avLst/>
          </a:prstGeom>
          <a:solidFill>
            <a:srgbClr val="E05252"/>
          </a:solidFill>
          <a:ln/>
        </p:spPr>
      </p:sp>
      <p:sp>
        <p:nvSpPr>
          <p:cNvPr id="8" name="Text 5"/>
          <p:cNvSpPr/>
          <p:nvPr/>
        </p:nvSpPr>
        <p:spPr>
          <a:xfrm>
            <a:off x="704088" y="4937760"/>
            <a:ext cx="3200400" cy="274320"/>
          </a:xfrm>
          <a:prstGeom prst="rect">
            <a:avLst/>
          </a:prstGeom>
          <a:noFill/>
          <a:ln/>
        </p:spPr>
        <p:txBody>
          <a:bodyPr wrap="square" lIns="0" tIns="0" rIns="0" bIns="0" rtlCol="0" anchor="ctr"/>
          <a:lstStyle/>
          <a:p>
            <a:pPr indent="0" marL="0">
              <a:buNone/>
            </a:pPr>
            <a:r>
              <a:rPr lang="en-US" sz="1200" b="1" dirty="0">
                <a:solidFill>
                  <a:srgbClr val="E05252"/>
                </a:solidFill>
                <a:latin typeface="Inter" pitchFamily="34" charset="0"/>
                <a:ea typeface="Inter" pitchFamily="34" charset="-122"/>
                <a:cs typeface="Inter" pitchFamily="34" charset="-120"/>
              </a:rPr>
              <a:t>Under 30 days</a:t>
            </a:r>
            <a:endParaRPr lang="en-US" sz="1200" dirty="0"/>
          </a:p>
        </p:txBody>
      </p:sp>
      <p:sp>
        <p:nvSpPr>
          <p:cNvPr id="9" name="Text 6"/>
          <p:cNvSpPr/>
          <p:nvPr/>
        </p:nvSpPr>
        <p:spPr>
          <a:xfrm>
            <a:off x="704088" y="5230368"/>
            <a:ext cx="3246120" cy="548640"/>
          </a:xfrm>
          <a:prstGeom prst="rect">
            <a:avLst/>
          </a:prstGeom>
          <a:noFill/>
          <a:ln/>
        </p:spPr>
        <p:txBody>
          <a:bodyPr wrap="square" lIns="0" tIns="0" rIns="0" bIns="0" rtlCol="0" anchor="ctr"/>
          <a:lstStyle/>
          <a:p>
            <a:pPr indent="0" marL="0">
              <a:buNone/>
            </a:pPr>
            <a:r>
              <a:rPr lang="en-US" sz="1000" dirty="0">
                <a:solidFill>
                  <a:srgbClr val="9BB5CC"/>
                </a:solidFill>
                <a:latin typeface="Inter" pitchFamily="34" charset="0"/>
                <a:ea typeface="Inter" pitchFamily="34" charset="-122"/>
                <a:cs typeface="Inter" pitchFamily="34" charset="-120"/>
              </a:rPr>
              <a:t>Leverage largely gone. Protect the notice deadline first.</a:t>
            </a:r>
            <a:endParaRPr lang="en-US" sz="1000" dirty="0"/>
          </a:p>
        </p:txBody>
      </p:sp>
      <p:sp>
        <p:nvSpPr>
          <p:cNvPr id="10" name="Shape 7"/>
          <p:cNvSpPr/>
          <p:nvPr/>
        </p:nvSpPr>
        <p:spPr>
          <a:xfrm>
            <a:off x="4261104" y="4617720"/>
            <a:ext cx="3639312" cy="1325880"/>
          </a:xfrm>
          <a:prstGeom prst="roundRect">
            <a:avLst>
              <a:gd name="adj" fmla="val 4138"/>
            </a:avLst>
          </a:prstGeom>
          <a:solidFill>
            <a:srgbClr val="162338"/>
          </a:solidFill>
          <a:ln w="12700">
            <a:solidFill>
              <a:srgbClr val="1A2D4A"/>
            </a:solidFill>
            <a:prstDash val="solid"/>
          </a:ln>
        </p:spPr>
      </p:sp>
      <p:sp>
        <p:nvSpPr>
          <p:cNvPr id="11" name="Shape 8"/>
          <p:cNvSpPr/>
          <p:nvPr/>
        </p:nvSpPr>
        <p:spPr>
          <a:xfrm>
            <a:off x="4462272" y="4809744"/>
            <a:ext cx="384048" cy="54864"/>
          </a:xfrm>
          <a:prstGeom prst="rect">
            <a:avLst/>
          </a:prstGeom>
          <a:solidFill>
            <a:srgbClr val="F07A1A"/>
          </a:solidFill>
          <a:ln/>
        </p:spPr>
      </p:sp>
      <p:sp>
        <p:nvSpPr>
          <p:cNvPr id="12" name="Text 9"/>
          <p:cNvSpPr/>
          <p:nvPr/>
        </p:nvSpPr>
        <p:spPr>
          <a:xfrm>
            <a:off x="4462272" y="4937760"/>
            <a:ext cx="3200400" cy="274320"/>
          </a:xfrm>
          <a:prstGeom prst="rect">
            <a:avLst/>
          </a:prstGeom>
          <a:noFill/>
          <a:ln/>
        </p:spPr>
        <p:txBody>
          <a:bodyPr wrap="square" lIns="0" tIns="0" rIns="0" bIns="0" rtlCol="0" anchor="ctr"/>
          <a:lstStyle/>
          <a:p>
            <a:pPr indent="0" marL="0">
              <a:buNone/>
            </a:pPr>
            <a:r>
              <a:rPr lang="en-US" sz="1200" b="1" dirty="0">
                <a:solidFill>
                  <a:srgbClr val="F07A1A"/>
                </a:solidFill>
                <a:latin typeface="Inter" pitchFamily="34" charset="0"/>
                <a:ea typeface="Inter" pitchFamily="34" charset="-122"/>
                <a:cs typeface="Inter" pitchFamily="34" charset="-120"/>
              </a:rPr>
              <a:t>30 to 90 days</a:t>
            </a:r>
            <a:endParaRPr lang="en-US" sz="1200" dirty="0"/>
          </a:p>
        </p:txBody>
      </p:sp>
      <p:sp>
        <p:nvSpPr>
          <p:cNvPr id="13" name="Text 10"/>
          <p:cNvSpPr/>
          <p:nvPr/>
        </p:nvSpPr>
        <p:spPr>
          <a:xfrm>
            <a:off x="4462272" y="5230368"/>
            <a:ext cx="3246120" cy="548640"/>
          </a:xfrm>
          <a:prstGeom prst="rect">
            <a:avLst/>
          </a:prstGeom>
          <a:noFill/>
          <a:ln/>
        </p:spPr>
        <p:txBody>
          <a:bodyPr wrap="square" lIns="0" tIns="0" rIns="0" bIns="0" rtlCol="0" anchor="ctr"/>
          <a:lstStyle/>
          <a:p>
            <a:pPr indent="0" marL="0">
              <a:buNone/>
            </a:pPr>
            <a:r>
              <a:rPr lang="en-US" sz="1000" dirty="0">
                <a:solidFill>
                  <a:srgbClr val="9BB5CC"/>
                </a:solidFill>
                <a:latin typeface="Inter" pitchFamily="34" charset="0"/>
                <a:ea typeface="Inter" pitchFamily="34" charset="-122"/>
                <a:cs typeface="Inter" pitchFamily="34" charset="-120"/>
              </a:rPr>
              <a:t>Negotiation window open. Owner validation must finish now.</a:t>
            </a:r>
            <a:endParaRPr lang="en-US" sz="1000" dirty="0"/>
          </a:p>
        </p:txBody>
      </p:sp>
      <p:sp>
        <p:nvSpPr>
          <p:cNvPr id="14" name="Shape 11"/>
          <p:cNvSpPr/>
          <p:nvPr/>
        </p:nvSpPr>
        <p:spPr>
          <a:xfrm>
            <a:off x="8019288" y="4617720"/>
            <a:ext cx="3639312" cy="1325880"/>
          </a:xfrm>
          <a:prstGeom prst="roundRect">
            <a:avLst>
              <a:gd name="adj" fmla="val 4138"/>
            </a:avLst>
          </a:prstGeom>
          <a:solidFill>
            <a:srgbClr val="162338"/>
          </a:solidFill>
          <a:ln w="12700">
            <a:solidFill>
              <a:srgbClr val="1A2D4A"/>
            </a:solidFill>
            <a:prstDash val="solid"/>
          </a:ln>
        </p:spPr>
      </p:sp>
      <p:sp>
        <p:nvSpPr>
          <p:cNvPr id="15" name="Shape 12"/>
          <p:cNvSpPr/>
          <p:nvPr/>
        </p:nvSpPr>
        <p:spPr>
          <a:xfrm>
            <a:off x="8220456" y="4809744"/>
            <a:ext cx="384048" cy="54864"/>
          </a:xfrm>
          <a:prstGeom prst="rect">
            <a:avLst/>
          </a:prstGeom>
          <a:solidFill>
            <a:srgbClr val="4CB8D6"/>
          </a:solidFill>
          <a:ln/>
        </p:spPr>
      </p:sp>
      <p:sp>
        <p:nvSpPr>
          <p:cNvPr id="16" name="Text 13"/>
          <p:cNvSpPr/>
          <p:nvPr/>
        </p:nvSpPr>
        <p:spPr>
          <a:xfrm>
            <a:off x="8220456" y="4937760"/>
            <a:ext cx="3200400" cy="274320"/>
          </a:xfrm>
          <a:prstGeom prst="rect">
            <a:avLst/>
          </a:prstGeom>
          <a:noFill/>
          <a:ln/>
        </p:spPr>
        <p:txBody>
          <a:bodyPr wrap="square" lIns="0" tIns="0" rIns="0" bIns="0" rtlCol="0" anchor="ctr"/>
          <a:lstStyle/>
          <a:p>
            <a:pPr indent="0" marL="0">
              <a:buNone/>
            </a:pPr>
            <a:r>
              <a:rPr lang="en-US" sz="1200" b="1" dirty="0">
                <a:solidFill>
                  <a:srgbClr val="4CB8D6"/>
                </a:solidFill>
                <a:latin typeface="Inter" pitchFamily="34" charset="0"/>
                <a:ea typeface="Inter" pitchFamily="34" charset="-122"/>
                <a:cs typeface="Inter" pitchFamily="34" charset="-120"/>
              </a:rPr>
              <a:t>Over 90 days</a:t>
            </a:r>
            <a:endParaRPr lang="en-US" sz="1200" dirty="0"/>
          </a:p>
        </p:txBody>
      </p:sp>
      <p:sp>
        <p:nvSpPr>
          <p:cNvPr id="17" name="Text 14"/>
          <p:cNvSpPr/>
          <p:nvPr/>
        </p:nvSpPr>
        <p:spPr>
          <a:xfrm>
            <a:off x="8220456" y="5230368"/>
            <a:ext cx="3246120" cy="548640"/>
          </a:xfrm>
          <a:prstGeom prst="rect">
            <a:avLst/>
          </a:prstGeom>
          <a:noFill/>
          <a:ln/>
        </p:spPr>
        <p:txBody>
          <a:bodyPr wrap="square" lIns="0" tIns="0" rIns="0" bIns="0" rtlCol="0" anchor="ctr"/>
          <a:lstStyle/>
          <a:p>
            <a:pPr indent="0" marL="0">
              <a:buNone/>
            </a:pPr>
            <a:r>
              <a:rPr lang="en-US" sz="1000" dirty="0">
                <a:solidFill>
                  <a:srgbClr val="9BB5CC"/>
                </a:solidFill>
                <a:latin typeface="Inter" pitchFamily="34" charset="0"/>
                <a:ea typeface="Inter" pitchFamily="34" charset="-122"/>
                <a:cs typeface="Inter" pitchFamily="34" charset="-120"/>
              </a:rPr>
              <a:t>Full 90-day readiness cycle still achievable.</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02920" y="384048"/>
            <a:ext cx="7315200" cy="228600"/>
          </a:xfrm>
          <a:prstGeom prst="rect">
            <a:avLst/>
          </a:prstGeom>
          <a:noFill/>
          <a:ln/>
        </p:spPr>
        <p:txBody>
          <a:bodyPr wrap="square" lIns="0" tIns="0" rIns="0" bIns="0" rtlCol="0" anchor="ctr"/>
          <a:lstStyle/>
          <a:p>
            <a:pPr indent="0" marL="0">
              <a:buNone/>
            </a:pPr>
            <a:r>
              <a:rPr lang="en-US" sz="1000" spc="150" kern="0" dirty="0">
                <a:solidFill>
                  <a:srgbClr val="4CB8D6"/>
                </a:solidFill>
                <a:latin typeface="JetBrains Mono" pitchFamily="34" charset="0"/>
                <a:ea typeface="JetBrains Mono" pitchFamily="34" charset="-122"/>
                <a:cs typeface="JetBrains Mono" pitchFamily="34" charset="-120"/>
              </a:rPr>
              <a:t>// COMPLIANCE &amp; AUDIT</a:t>
            </a:r>
            <a:endParaRPr lang="en-US" sz="1000" dirty="0"/>
          </a:p>
        </p:txBody>
      </p:sp>
      <p:sp>
        <p:nvSpPr>
          <p:cNvPr id="3" name="Text 1"/>
          <p:cNvSpPr/>
          <p:nvPr/>
        </p:nvSpPr>
        <p:spPr>
          <a:xfrm>
            <a:off x="502920" y="658368"/>
            <a:ext cx="10515600" cy="548640"/>
          </a:xfrm>
          <a:prstGeom prst="rect">
            <a:avLst/>
          </a:prstGeom>
          <a:noFill/>
          <a:ln/>
        </p:spPr>
        <p:txBody>
          <a:bodyPr wrap="square" lIns="0" tIns="0" rIns="0" bIns="0" rtlCol="0" anchor="ctr"/>
          <a:lstStyle/>
          <a:p>
            <a:pPr indent="0" marL="0">
              <a:buNone/>
            </a:pPr>
            <a:r>
              <a:rPr lang="en-US" sz="2800" b="1" dirty="0">
                <a:solidFill>
                  <a:srgbClr val="FFFFFF"/>
                </a:solidFill>
                <a:latin typeface="Inter" pitchFamily="34" charset="0"/>
                <a:ea typeface="Inter" pitchFamily="34" charset="-122"/>
                <a:cs typeface="Inter" pitchFamily="34" charset="-120"/>
              </a:rPr>
              <a:t>Licence Position and Exposure</a:t>
            </a:r>
            <a:endParaRPr lang="en-US" sz="2800" dirty="0"/>
          </a:p>
        </p:txBody>
      </p:sp>
      <p:sp>
        <p:nvSpPr>
          <p:cNvPr id="4" name="Shape 2"/>
          <p:cNvSpPr/>
          <p:nvPr/>
        </p:nvSpPr>
        <p:spPr>
          <a:xfrm>
            <a:off x="502920" y="1298448"/>
            <a:ext cx="822960" cy="45720"/>
          </a:xfrm>
          <a:prstGeom prst="rect">
            <a:avLst/>
          </a:prstGeom>
          <a:solidFill>
            <a:srgbClr val="F07A1A"/>
          </a:solidFill>
          <a:ln/>
        </p:spPr>
      </p:sp>
      <p:sp>
        <p:nvSpPr>
          <p:cNvPr id="5" name="Shape 3"/>
          <p:cNvSpPr/>
          <p:nvPr/>
        </p:nvSpPr>
        <p:spPr>
          <a:xfrm>
            <a:off x="502920" y="1783080"/>
            <a:ext cx="2743200" cy="1371600"/>
          </a:xfrm>
          <a:prstGeom prst="roundRect">
            <a:avLst>
              <a:gd name="adj" fmla="val 4000"/>
            </a:avLst>
          </a:prstGeom>
          <a:solidFill>
            <a:srgbClr val="162338"/>
          </a:solidFill>
          <a:ln w="12700">
            <a:solidFill>
              <a:srgbClr val="1A2D4A"/>
            </a:solidFill>
            <a:prstDash val="solid"/>
          </a:ln>
        </p:spPr>
      </p:sp>
      <p:sp>
        <p:nvSpPr>
          <p:cNvPr id="6" name="Text 4"/>
          <p:cNvSpPr/>
          <p:nvPr/>
        </p:nvSpPr>
        <p:spPr>
          <a:xfrm>
            <a:off x="594360" y="1929384"/>
            <a:ext cx="2560320" cy="548640"/>
          </a:xfrm>
          <a:prstGeom prst="rect">
            <a:avLst/>
          </a:prstGeom>
          <a:noFill/>
          <a:ln/>
        </p:spPr>
        <p:txBody>
          <a:bodyPr wrap="square" lIns="0" tIns="0" rIns="0" bIns="0" rtlCol="0" anchor="ctr"/>
          <a:lstStyle/>
          <a:p>
            <a:pPr algn="ctr" indent="0" marL="0">
              <a:buNone/>
            </a:pPr>
            <a:r>
              <a:rPr lang="en-US" sz="3000" b="1" dirty="0">
                <a:solidFill>
                  <a:srgbClr val="E05252"/>
                </a:solidFill>
                <a:latin typeface="Inter" pitchFamily="34" charset="0"/>
                <a:ea typeface="Inter" pitchFamily="34" charset="-122"/>
                <a:cs typeface="Inter" pitchFamily="34" charset="-120"/>
              </a:rPr>
              <a:t>[0]</a:t>
            </a:r>
            <a:endParaRPr lang="en-US" sz="3000" dirty="0"/>
          </a:p>
        </p:txBody>
      </p:sp>
      <p:sp>
        <p:nvSpPr>
          <p:cNvPr id="7" name="Text 5"/>
          <p:cNvSpPr/>
          <p:nvPr/>
        </p:nvSpPr>
        <p:spPr>
          <a:xfrm>
            <a:off x="612648" y="2496312"/>
            <a:ext cx="2523744" cy="402336"/>
          </a:xfrm>
          <a:prstGeom prst="rect">
            <a:avLst/>
          </a:prstGeom>
          <a:noFill/>
          <a:ln/>
        </p:spPr>
        <p:txBody>
          <a:bodyPr wrap="square" lIns="0" tIns="0" rIns="0" bIns="0" rtlCol="0" anchor="ctr"/>
          <a:lstStyle/>
          <a:p>
            <a:pPr algn="ctr" indent="0" marL="0">
              <a:buNone/>
            </a:pPr>
            <a:r>
              <a:rPr lang="en-US" sz="1000" dirty="0">
                <a:solidFill>
                  <a:srgbClr val="E8EDF2"/>
                </a:solidFill>
                <a:latin typeface="Inter" pitchFamily="34" charset="0"/>
                <a:ea typeface="Inter" pitchFamily="34" charset="-122"/>
                <a:cs typeface="Inter" pitchFamily="34" charset="-120"/>
              </a:rPr>
              <a:t>Active audits or reviews</a:t>
            </a:r>
            <a:endParaRPr lang="en-US" sz="1000" dirty="0"/>
          </a:p>
        </p:txBody>
      </p:sp>
      <p:sp>
        <p:nvSpPr>
          <p:cNvPr id="8" name="Text 6"/>
          <p:cNvSpPr/>
          <p:nvPr/>
        </p:nvSpPr>
        <p:spPr>
          <a:xfrm>
            <a:off x="612648" y="2843784"/>
            <a:ext cx="2523744" cy="237744"/>
          </a:xfrm>
          <a:prstGeom prst="rect">
            <a:avLst/>
          </a:prstGeom>
          <a:noFill/>
          <a:ln/>
        </p:spPr>
        <p:txBody>
          <a:bodyPr wrap="square" lIns="0" tIns="0" rIns="0" bIns="0" rtlCol="0" anchor="ctr"/>
          <a:lstStyle/>
          <a:p>
            <a:pPr algn="ctr" indent="0" marL="0">
              <a:buNone/>
            </a:pPr>
            <a:r>
              <a:rPr lang="en-US" sz="800" dirty="0">
                <a:solidFill>
                  <a:srgbClr val="6B8BA4"/>
                </a:solidFill>
                <a:latin typeface="JetBrains Mono" pitchFamily="34" charset="0"/>
                <a:ea typeface="JetBrains Mono" pitchFamily="34" charset="-122"/>
                <a:cs typeface="JetBrains Mono" pitchFamily="34" charset="-120"/>
              </a:rPr>
              <a:t>OPEN</a:t>
            </a:r>
            <a:endParaRPr lang="en-US" sz="800" dirty="0"/>
          </a:p>
        </p:txBody>
      </p:sp>
      <p:sp>
        <p:nvSpPr>
          <p:cNvPr id="9" name="Shape 7"/>
          <p:cNvSpPr/>
          <p:nvPr/>
        </p:nvSpPr>
        <p:spPr>
          <a:xfrm>
            <a:off x="3392424" y="1783080"/>
            <a:ext cx="2743200" cy="1371600"/>
          </a:xfrm>
          <a:prstGeom prst="roundRect">
            <a:avLst>
              <a:gd name="adj" fmla="val 4000"/>
            </a:avLst>
          </a:prstGeom>
          <a:solidFill>
            <a:srgbClr val="162338"/>
          </a:solidFill>
          <a:ln w="12700">
            <a:solidFill>
              <a:srgbClr val="1A2D4A"/>
            </a:solidFill>
            <a:prstDash val="solid"/>
          </a:ln>
        </p:spPr>
      </p:sp>
      <p:sp>
        <p:nvSpPr>
          <p:cNvPr id="10" name="Text 8"/>
          <p:cNvSpPr/>
          <p:nvPr/>
        </p:nvSpPr>
        <p:spPr>
          <a:xfrm>
            <a:off x="3483864" y="1929384"/>
            <a:ext cx="2560320" cy="548640"/>
          </a:xfrm>
          <a:prstGeom prst="rect">
            <a:avLst/>
          </a:prstGeom>
          <a:noFill/>
          <a:ln/>
        </p:spPr>
        <p:txBody>
          <a:bodyPr wrap="square" lIns="0" tIns="0" rIns="0" bIns="0" rtlCol="0" anchor="ctr"/>
          <a:lstStyle/>
          <a:p>
            <a:pPr algn="ctr" indent="0" marL="0">
              <a:buNone/>
            </a:pPr>
            <a:r>
              <a:rPr lang="en-US" sz="3000" b="1" dirty="0">
                <a:solidFill>
                  <a:srgbClr val="4CB8D6"/>
                </a:solidFill>
                <a:latin typeface="Inter" pitchFamily="34" charset="0"/>
                <a:ea typeface="Inter" pitchFamily="34" charset="-122"/>
                <a:cs typeface="Inter" pitchFamily="34" charset="-120"/>
              </a:rPr>
              <a:t>[00%]</a:t>
            </a:r>
            <a:endParaRPr lang="en-US" sz="3000" dirty="0"/>
          </a:p>
        </p:txBody>
      </p:sp>
      <p:sp>
        <p:nvSpPr>
          <p:cNvPr id="11" name="Text 9"/>
          <p:cNvSpPr/>
          <p:nvPr/>
        </p:nvSpPr>
        <p:spPr>
          <a:xfrm>
            <a:off x="3502152" y="2496312"/>
            <a:ext cx="2523744" cy="402336"/>
          </a:xfrm>
          <a:prstGeom prst="rect">
            <a:avLst/>
          </a:prstGeom>
          <a:noFill/>
          <a:ln/>
        </p:spPr>
        <p:txBody>
          <a:bodyPr wrap="square" lIns="0" tIns="0" rIns="0" bIns="0" rtlCol="0" anchor="ctr"/>
          <a:lstStyle/>
          <a:p>
            <a:pPr algn="ctr" indent="0" marL="0">
              <a:buNone/>
            </a:pPr>
            <a:r>
              <a:rPr lang="en-US" sz="1000" dirty="0">
                <a:solidFill>
                  <a:srgbClr val="E8EDF2"/>
                </a:solidFill>
                <a:latin typeface="Inter" pitchFamily="34" charset="0"/>
                <a:ea typeface="Inter" pitchFamily="34" charset="-122"/>
                <a:cs typeface="Inter" pitchFamily="34" charset="-120"/>
              </a:rPr>
              <a:t>Publishers with a current ELP</a:t>
            </a:r>
            <a:endParaRPr lang="en-US" sz="1000" dirty="0"/>
          </a:p>
        </p:txBody>
      </p:sp>
      <p:sp>
        <p:nvSpPr>
          <p:cNvPr id="12" name="Text 10"/>
          <p:cNvSpPr/>
          <p:nvPr/>
        </p:nvSpPr>
        <p:spPr>
          <a:xfrm>
            <a:off x="3502152" y="2843784"/>
            <a:ext cx="2523744" cy="237744"/>
          </a:xfrm>
          <a:prstGeom prst="rect">
            <a:avLst/>
          </a:prstGeom>
          <a:noFill/>
          <a:ln/>
        </p:spPr>
        <p:txBody>
          <a:bodyPr wrap="square" lIns="0" tIns="0" rIns="0" bIns="0" rtlCol="0" anchor="ctr"/>
          <a:lstStyle/>
          <a:p>
            <a:pPr algn="ctr" indent="0" marL="0">
              <a:buNone/>
            </a:pPr>
            <a:r>
              <a:rPr lang="en-US" sz="800" dirty="0">
                <a:solidFill>
                  <a:srgbClr val="6B8BA4"/>
                </a:solidFill>
                <a:latin typeface="JetBrains Mono" pitchFamily="34" charset="0"/>
                <a:ea typeface="JetBrains Mono" pitchFamily="34" charset="-122"/>
                <a:cs typeface="JetBrains Mono" pitchFamily="34" charset="-120"/>
              </a:rPr>
              <a:t>TARGET 100%</a:t>
            </a:r>
            <a:endParaRPr lang="en-US" sz="800" dirty="0"/>
          </a:p>
        </p:txBody>
      </p:sp>
      <p:sp>
        <p:nvSpPr>
          <p:cNvPr id="13" name="Shape 11"/>
          <p:cNvSpPr/>
          <p:nvPr/>
        </p:nvSpPr>
        <p:spPr>
          <a:xfrm>
            <a:off x="6281928" y="1783080"/>
            <a:ext cx="2743200" cy="1371600"/>
          </a:xfrm>
          <a:prstGeom prst="roundRect">
            <a:avLst>
              <a:gd name="adj" fmla="val 4000"/>
            </a:avLst>
          </a:prstGeom>
          <a:solidFill>
            <a:srgbClr val="162338"/>
          </a:solidFill>
          <a:ln w="12700">
            <a:solidFill>
              <a:srgbClr val="1A2D4A"/>
            </a:solidFill>
            <a:prstDash val="solid"/>
          </a:ln>
        </p:spPr>
      </p:sp>
      <p:sp>
        <p:nvSpPr>
          <p:cNvPr id="14" name="Text 12"/>
          <p:cNvSpPr/>
          <p:nvPr/>
        </p:nvSpPr>
        <p:spPr>
          <a:xfrm>
            <a:off x="6373368" y="1929384"/>
            <a:ext cx="2560320" cy="548640"/>
          </a:xfrm>
          <a:prstGeom prst="rect">
            <a:avLst/>
          </a:prstGeom>
          <a:noFill/>
          <a:ln/>
        </p:spPr>
        <p:txBody>
          <a:bodyPr wrap="square" lIns="0" tIns="0" rIns="0" bIns="0" rtlCol="0" anchor="ctr"/>
          <a:lstStyle/>
          <a:p>
            <a:pPr algn="ctr" indent="0" marL="0">
              <a:buNone/>
            </a:pPr>
            <a:r>
              <a:rPr lang="en-US" sz="3000" b="1" dirty="0">
                <a:solidFill>
                  <a:srgbClr val="F07A1A"/>
                </a:solidFill>
                <a:latin typeface="Inter" pitchFamily="34" charset="0"/>
                <a:ea typeface="Inter" pitchFamily="34" charset="-122"/>
                <a:cs typeface="Inter" pitchFamily="34" charset="-120"/>
              </a:rPr>
              <a:t>[$000K]</a:t>
            </a:r>
            <a:endParaRPr lang="en-US" sz="3000" dirty="0"/>
          </a:p>
        </p:txBody>
      </p:sp>
      <p:sp>
        <p:nvSpPr>
          <p:cNvPr id="15" name="Text 13"/>
          <p:cNvSpPr/>
          <p:nvPr/>
        </p:nvSpPr>
        <p:spPr>
          <a:xfrm>
            <a:off x="6391656" y="2496312"/>
            <a:ext cx="2523744" cy="402336"/>
          </a:xfrm>
          <a:prstGeom prst="rect">
            <a:avLst/>
          </a:prstGeom>
          <a:noFill/>
          <a:ln/>
        </p:spPr>
        <p:txBody>
          <a:bodyPr wrap="square" lIns="0" tIns="0" rIns="0" bIns="0" rtlCol="0" anchor="ctr"/>
          <a:lstStyle/>
          <a:p>
            <a:pPr algn="ctr" indent="0" marL="0">
              <a:buNone/>
            </a:pPr>
            <a:r>
              <a:rPr lang="en-US" sz="1000" dirty="0">
                <a:solidFill>
                  <a:srgbClr val="E8EDF2"/>
                </a:solidFill>
                <a:latin typeface="Inter" pitchFamily="34" charset="0"/>
                <a:ea typeface="Inter" pitchFamily="34" charset="-122"/>
                <a:cs typeface="Inter" pitchFamily="34" charset="-120"/>
              </a:rPr>
              <a:t>Estimated exposure</a:t>
            </a:r>
            <a:endParaRPr lang="en-US" sz="1000" dirty="0"/>
          </a:p>
        </p:txBody>
      </p:sp>
      <p:sp>
        <p:nvSpPr>
          <p:cNvPr id="16" name="Text 14"/>
          <p:cNvSpPr/>
          <p:nvPr/>
        </p:nvSpPr>
        <p:spPr>
          <a:xfrm>
            <a:off x="6391656" y="2843784"/>
            <a:ext cx="2523744" cy="237744"/>
          </a:xfrm>
          <a:prstGeom prst="rect">
            <a:avLst/>
          </a:prstGeom>
          <a:noFill/>
          <a:ln/>
        </p:spPr>
        <p:txBody>
          <a:bodyPr wrap="square" lIns="0" tIns="0" rIns="0" bIns="0" rtlCol="0" anchor="ctr"/>
          <a:lstStyle/>
          <a:p>
            <a:pPr algn="ctr" indent="0" marL="0">
              <a:buNone/>
            </a:pPr>
            <a:r>
              <a:rPr lang="en-US" sz="800" dirty="0">
                <a:solidFill>
                  <a:srgbClr val="6B8BA4"/>
                </a:solidFill>
                <a:latin typeface="JetBrains Mono" pitchFamily="34" charset="0"/>
                <a:ea typeface="JetBrains Mono" pitchFamily="34" charset="-122"/>
                <a:cs typeface="JetBrains Mono" pitchFamily="34" charset="-120"/>
              </a:rPr>
              <a:t>UNRESOLVED</a:t>
            </a:r>
            <a:endParaRPr lang="en-US" sz="800" dirty="0"/>
          </a:p>
        </p:txBody>
      </p:sp>
      <p:sp>
        <p:nvSpPr>
          <p:cNvPr id="17" name="Shape 15"/>
          <p:cNvSpPr/>
          <p:nvPr/>
        </p:nvSpPr>
        <p:spPr>
          <a:xfrm>
            <a:off x="9171432" y="1783080"/>
            <a:ext cx="2487168" cy="1371600"/>
          </a:xfrm>
          <a:prstGeom prst="roundRect">
            <a:avLst>
              <a:gd name="adj" fmla="val 4000"/>
            </a:avLst>
          </a:prstGeom>
          <a:solidFill>
            <a:srgbClr val="162338"/>
          </a:solidFill>
          <a:ln w="12700">
            <a:solidFill>
              <a:srgbClr val="1A2D4A"/>
            </a:solidFill>
            <a:prstDash val="solid"/>
          </a:ln>
        </p:spPr>
      </p:sp>
      <p:sp>
        <p:nvSpPr>
          <p:cNvPr id="18" name="Text 16"/>
          <p:cNvSpPr/>
          <p:nvPr/>
        </p:nvSpPr>
        <p:spPr>
          <a:xfrm>
            <a:off x="9262872" y="1929384"/>
            <a:ext cx="2304288" cy="548640"/>
          </a:xfrm>
          <a:prstGeom prst="rect">
            <a:avLst/>
          </a:prstGeom>
          <a:noFill/>
          <a:ln/>
        </p:spPr>
        <p:txBody>
          <a:bodyPr wrap="square" lIns="0" tIns="0" rIns="0" bIns="0" rtlCol="0" anchor="ctr"/>
          <a:lstStyle/>
          <a:p>
            <a:pPr algn="ctr" indent="0" marL="0">
              <a:buNone/>
            </a:pPr>
            <a:r>
              <a:rPr lang="en-US" sz="3000" b="1" dirty="0">
                <a:solidFill>
                  <a:srgbClr val="9BB5CC"/>
                </a:solidFill>
                <a:latin typeface="Inter" pitchFamily="34" charset="0"/>
                <a:ea typeface="Inter" pitchFamily="34" charset="-122"/>
                <a:cs typeface="Inter" pitchFamily="34" charset="-120"/>
              </a:rPr>
              <a:t>[00]</a:t>
            </a:r>
            <a:endParaRPr lang="en-US" sz="3000" dirty="0"/>
          </a:p>
        </p:txBody>
      </p:sp>
      <p:sp>
        <p:nvSpPr>
          <p:cNvPr id="19" name="Text 17"/>
          <p:cNvSpPr/>
          <p:nvPr/>
        </p:nvSpPr>
        <p:spPr>
          <a:xfrm>
            <a:off x="9281160" y="2496312"/>
            <a:ext cx="2267712" cy="402336"/>
          </a:xfrm>
          <a:prstGeom prst="rect">
            <a:avLst/>
          </a:prstGeom>
          <a:noFill/>
          <a:ln/>
        </p:spPr>
        <p:txBody>
          <a:bodyPr wrap="square" lIns="0" tIns="0" rIns="0" bIns="0" rtlCol="0" anchor="ctr"/>
          <a:lstStyle/>
          <a:p>
            <a:pPr algn="ctr" indent="0" marL="0">
              <a:buNone/>
            </a:pPr>
            <a:r>
              <a:rPr lang="en-US" sz="1000" dirty="0">
                <a:solidFill>
                  <a:srgbClr val="E8EDF2"/>
                </a:solidFill>
                <a:latin typeface="Inter" pitchFamily="34" charset="0"/>
                <a:ea typeface="Inter" pitchFamily="34" charset="-122"/>
                <a:cs typeface="Inter" pitchFamily="34" charset="-120"/>
              </a:rPr>
              <a:t>Days since last ELP refresh</a:t>
            </a:r>
            <a:endParaRPr lang="en-US" sz="10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502920" y="3401568"/>
          <a:ext cx="11155680" cy="914400"/>
        </p:xfrm>
        <a:graphic>
          <a:graphicData uri="http://schemas.openxmlformats.org/drawingml/2006/table">
            <a:tbl>
              <a:tblPr/>
              <a:tblGrid>
                <a:gridCol w="2194560"/>
                <a:gridCol w="1554480"/>
                <a:gridCol w="1645920"/>
                <a:gridCol w="1645920"/>
                <a:gridCol w="1554480"/>
                <a:gridCol w="2560320"/>
              </a:tblGrid>
              <a:tr h="402336">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Publisher</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ELP status</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Last refreshed</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Position</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Exposure</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Next action</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r>
              <a:tr h="402336">
                <a:tc>
                  <a:txBody>
                    <a:bodyPr/>
                    <a:lstStyle/>
                    <a:p>
                      <a:pPr indent="0" marL="0">
                        <a:buNone/>
                      </a:pPr>
                      <a:r>
                        <a:rPr lang="en-US" sz="1100" dirty="0">
                          <a:solidFill>
                            <a:srgbClr val="9BB5CC"/>
                          </a:solidFill>
                          <a:latin typeface="Inter" pitchFamily="34" charset="0"/>
                          <a:ea typeface="Inter" pitchFamily="34" charset="-122"/>
                          <a:cs typeface="Inter" pitchFamily="34" charset="-120"/>
                        </a:rPr>
                        <a:t>[Publisher A]</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[Current]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[YYYY-MM]</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[Compliant]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[Refresh Q1]</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02336">
                <a:tc>
                  <a:txBody>
                    <a:bodyPr/>
                    <a:lstStyle/>
                    <a:p>
                      <a:pPr indent="0" marL="0">
                        <a:buNone/>
                      </a:pPr>
                      <a:r>
                        <a:rPr lang="en-US" sz="1100" dirty="0">
                          <a:solidFill>
                            <a:srgbClr val="9BB5CC"/>
                          </a:solidFill>
                          <a:latin typeface="Inter" pitchFamily="34" charset="0"/>
                          <a:ea typeface="Inter" pitchFamily="34" charset="-122"/>
                          <a:cs typeface="Inter" pitchFamily="34" charset="-120"/>
                        </a:rPr>
                        <a:t>[Publisher B]</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[Stale]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[YYYY-MM]</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[Shortfall]</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[Reconcile entitlements]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02336">
                <a:tc>
                  <a:txBody>
                    <a:bodyPr/>
                    <a:lstStyle/>
                    <a:p>
                      <a:pPr indent="0" marL="0">
                        <a:buNone/>
                      </a:pPr>
                      <a:r>
                        <a:rPr lang="en-US" sz="1100" dirty="0">
                          <a:solidFill>
                            <a:srgbClr val="9BB5CC"/>
                          </a:solidFill>
                          <a:latin typeface="Inter" pitchFamily="34" charset="0"/>
                          <a:ea typeface="Inter" pitchFamily="34" charset="-122"/>
                          <a:cs typeface="Inter" pitchFamily="34" charset="-120"/>
                        </a:rPr>
                        <a:t>[Publisher C]</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[None]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[Unknown]</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[Unquantified]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[Build ELP]</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02336">
                <a:tc>
                  <a:txBody>
                    <a:bodyPr/>
                    <a:lstStyle/>
                    <a:p>
                      <a:pPr indent="0" marL="0">
                        <a:buNone/>
                      </a:pPr>
                      <a:r>
                        <a:rPr lang="en-US" sz="1100" dirty="0">
                          <a:solidFill>
                            <a:srgbClr val="9BB5CC"/>
                          </a:solidFill>
                          <a:latin typeface="Inter" pitchFamily="34" charset="0"/>
                          <a:ea typeface="Inter" pitchFamily="34" charset="-122"/>
                          <a:cs typeface="Inter" pitchFamily="34" charset="-120"/>
                        </a:rPr>
                        <a:t>[Publisher 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[Current]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[YYYY-MM]</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[Surplus]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[Reduce at renewal]</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bl>
          </a:graphicData>
        </a:graphic>
      </p:graphicFrame>
      <p:sp>
        <p:nvSpPr>
          <p:cNvPr id="21" name="Shape 18"/>
          <p:cNvSpPr/>
          <p:nvPr/>
        </p:nvSpPr>
        <p:spPr>
          <a:xfrm>
            <a:off x="502920" y="5486400"/>
            <a:ext cx="11155680" cy="594360"/>
          </a:xfrm>
          <a:prstGeom prst="roundRect">
            <a:avLst>
              <a:gd name="adj" fmla="val 9231"/>
            </a:avLst>
          </a:prstGeom>
          <a:solidFill>
            <a:srgbClr val="162338"/>
          </a:solidFill>
          <a:ln w="12700">
            <a:solidFill>
              <a:srgbClr val="1A2D4A"/>
            </a:solidFill>
            <a:prstDash val="solid"/>
          </a:ln>
        </p:spPr>
      </p:sp>
      <p:sp>
        <p:nvSpPr>
          <p:cNvPr id="22" name="Text 19"/>
          <p:cNvSpPr/>
          <p:nvPr/>
        </p:nvSpPr>
        <p:spPr>
          <a:xfrm>
            <a:off x="731520" y="5614416"/>
            <a:ext cx="10698480" cy="365760"/>
          </a:xfrm>
          <a:prstGeom prst="rect">
            <a:avLst/>
          </a:prstGeom>
          <a:noFill/>
          <a:ln/>
        </p:spPr>
        <p:txBody>
          <a:bodyPr wrap="square" lIns="0" tIns="0" rIns="0" bIns="0" rtlCol="0" anchor="ctr"/>
          <a:lstStyle/>
          <a:p>
            <a:pPr indent="0" marL="0">
              <a:buNone/>
            </a:pPr>
            <a:r>
              <a:rPr lang="en-US" sz="1050" dirty="0">
                <a:solidFill>
                  <a:srgbClr val="9BB5CC"/>
                </a:solidFill>
                <a:latin typeface="Inter" pitchFamily="34" charset="0"/>
                <a:ea typeface="Inter" pitchFamily="34" charset="-122"/>
                <a:cs typeface="Inter" pitchFamily="34" charset="-120"/>
              </a:rPr>
              <a:t>An unknown position is a worse finding than a shortfall. A shortfall can be sized and negotiated; an unknown cannot be defended at all.</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02920" y="384048"/>
            <a:ext cx="7315200" cy="228600"/>
          </a:xfrm>
          <a:prstGeom prst="rect">
            <a:avLst/>
          </a:prstGeom>
          <a:noFill/>
          <a:ln/>
        </p:spPr>
        <p:txBody>
          <a:bodyPr wrap="square" lIns="0" tIns="0" rIns="0" bIns="0" rtlCol="0" anchor="ctr"/>
          <a:lstStyle/>
          <a:p>
            <a:pPr indent="0" marL="0">
              <a:buNone/>
            </a:pPr>
            <a:r>
              <a:rPr lang="en-US" sz="1000" spc="150" kern="0" dirty="0">
                <a:solidFill>
                  <a:srgbClr val="4CB8D6"/>
                </a:solidFill>
                <a:latin typeface="JetBrains Mono" pitchFamily="34" charset="0"/>
                <a:ea typeface="JetBrains Mono" pitchFamily="34" charset="-122"/>
                <a:cs typeface="JetBrains Mono" pitchFamily="34" charset="-120"/>
              </a:rPr>
              <a:t>// AI GOVERNANCE</a:t>
            </a:r>
            <a:endParaRPr lang="en-US" sz="1000" dirty="0"/>
          </a:p>
        </p:txBody>
      </p:sp>
      <p:sp>
        <p:nvSpPr>
          <p:cNvPr id="3" name="Text 1"/>
          <p:cNvSpPr/>
          <p:nvPr/>
        </p:nvSpPr>
        <p:spPr>
          <a:xfrm>
            <a:off x="502920" y="658368"/>
            <a:ext cx="10515600" cy="548640"/>
          </a:xfrm>
          <a:prstGeom prst="rect">
            <a:avLst/>
          </a:prstGeom>
          <a:noFill/>
          <a:ln/>
        </p:spPr>
        <p:txBody>
          <a:bodyPr wrap="square" lIns="0" tIns="0" rIns="0" bIns="0" rtlCol="0" anchor="ctr"/>
          <a:lstStyle/>
          <a:p>
            <a:pPr indent="0" marL="0">
              <a:buNone/>
            </a:pPr>
            <a:r>
              <a:rPr lang="en-US" sz="2800" b="1" dirty="0">
                <a:solidFill>
                  <a:srgbClr val="FFFFFF"/>
                </a:solidFill>
                <a:latin typeface="Inter" pitchFamily="34" charset="0"/>
                <a:ea typeface="Inter" pitchFamily="34" charset="-122"/>
                <a:cs typeface="Inter" pitchFamily="34" charset="-120"/>
              </a:rPr>
              <a:t>Sanctioned Tools and Shadow AI</a:t>
            </a:r>
            <a:endParaRPr lang="en-US" sz="2800" dirty="0"/>
          </a:p>
        </p:txBody>
      </p:sp>
      <p:sp>
        <p:nvSpPr>
          <p:cNvPr id="4" name="Shape 2"/>
          <p:cNvSpPr/>
          <p:nvPr/>
        </p:nvSpPr>
        <p:spPr>
          <a:xfrm>
            <a:off x="502920" y="1298448"/>
            <a:ext cx="822960" cy="45720"/>
          </a:xfrm>
          <a:prstGeom prst="rect">
            <a:avLst/>
          </a:prstGeom>
          <a:solidFill>
            <a:srgbClr val="F07A1A"/>
          </a:solidFill>
          <a:ln/>
        </p:spPr>
      </p:sp>
      <p:graphicFrame>
        <p:nvGraphicFramePr>
          <p:cNvPr id="5" name="Chart 0" descr=""/>
          <p:cNvGraphicFramePr/>
          <p:nvPr/>
        </p:nvGraphicFramePr>
        <p:xfrm>
          <a:off x="502920" y="1783080"/>
          <a:ext cx="4937760" cy="3749040"/>
        </p:xfrm>
        <a:graphic xmlns:a="http://schemas.openxmlformats.org/drawingml/2006/main">
          <a:graphicData uri="http://schemas.openxmlformats.org/drawingml/2006/chart">
            <c:chart xmlns:c="http://schemas.openxmlformats.org/drawingml/2006/chart" r:id="rId1"/>
          </a:graphicData>
        </a:graphic>
      </p:graphicFrame>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806440" y="1783080"/>
          <a:ext cx="6492240" cy="914400"/>
        </p:xfrm>
        <a:graphic>
          <a:graphicData uri="http://schemas.openxmlformats.org/drawingml/2006/table">
            <a:tbl>
              <a:tblPr/>
              <a:tblGrid>
                <a:gridCol w="3931920"/>
                <a:gridCol w="1280160"/>
                <a:gridCol w="1280160"/>
              </a:tblGrid>
              <a:tr h="420624">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Governance check</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Count</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Status</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r>
              <a:tr h="420624">
                <a:tc>
                  <a:txBody>
                    <a:bodyPr/>
                    <a:lstStyle/>
                    <a:p>
                      <a:pPr indent="0" marL="0">
                        <a:buNone/>
                      </a:pPr>
                      <a:r>
                        <a:rPr lang="en-US" sz="1100" dirty="0">
                          <a:solidFill>
                            <a:srgbClr val="9BB5CC"/>
                          </a:solidFill>
                          <a:latin typeface="Inter" pitchFamily="34" charset="0"/>
                          <a:ea typeface="Inter" pitchFamily="34" charset="-122"/>
                          <a:cs typeface="Inter" pitchFamily="34" charset="-120"/>
                        </a:rPr>
                        <a:t>Tools with a named business owner</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 / 00]</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[On track]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20624">
                <a:tc>
                  <a:txBody>
                    <a:bodyPr/>
                    <a:lstStyle/>
                    <a:p>
                      <a:pPr indent="0" marL="0">
                        <a:buNone/>
                      </a:pPr>
                      <a:r>
                        <a:rPr lang="en-US" sz="1100" dirty="0">
                          <a:solidFill>
                            <a:srgbClr val="9BB5CC"/>
                          </a:solidFill>
                          <a:latin typeface="Inter" pitchFamily="34" charset="0"/>
                          <a:ea typeface="Inter" pitchFamily="34" charset="-122"/>
                          <a:cs typeface="Inter" pitchFamily="34" charset="-120"/>
                        </a:rPr>
                        <a:t>Training opt-out confirmed in contract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 / 00]</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[Gap]</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20624">
                <a:tc>
                  <a:txBody>
                    <a:bodyPr/>
                    <a:lstStyle/>
                    <a:p>
                      <a:pPr indent="0" marL="0">
                        <a:buNone/>
                      </a:pPr>
                      <a:r>
                        <a:rPr lang="en-US" sz="1100" dirty="0">
                          <a:solidFill>
                            <a:srgbClr val="9BB5CC"/>
                          </a:solidFill>
                          <a:latin typeface="Inter" pitchFamily="34" charset="0"/>
                          <a:ea typeface="Inter" pitchFamily="34" charset="-122"/>
                          <a:cs typeface="Inter" pitchFamily="34" charset="-120"/>
                        </a:rPr>
                        <a:t>DPA signed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 / 00]</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[On track]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20624">
                <a:tc>
                  <a:txBody>
                    <a:bodyPr/>
                    <a:lstStyle/>
                    <a:p>
                      <a:pPr indent="0" marL="0">
                        <a:buNone/>
                      </a:pPr>
                      <a:r>
                        <a:rPr lang="en-US" sz="1100" dirty="0">
                          <a:solidFill>
                            <a:srgbClr val="9BB5CC"/>
                          </a:solidFill>
                          <a:latin typeface="Inter" pitchFamily="34" charset="0"/>
                          <a:ea typeface="Inter" pitchFamily="34" charset="-122"/>
                          <a:cs typeface="Inter" pitchFamily="34" charset="-120"/>
                        </a:rPr>
                        <a:t>Approved use cases documented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 / 00]</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[Gap]</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20624">
                <a:tc>
                  <a:txBody>
                    <a:bodyPr/>
                    <a:lstStyle/>
                    <a:p>
                      <a:pPr indent="0" marL="0">
                        <a:buNone/>
                      </a:pPr>
                      <a:r>
                        <a:rPr lang="en-US" sz="1100" dirty="0">
                          <a:solidFill>
                            <a:srgbClr val="9BB5CC"/>
                          </a:solidFill>
                          <a:latin typeface="Inter" pitchFamily="34" charset="0"/>
                          <a:ea typeface="Inter" pitchFamily="34" charset="-122"/>
                          <a:cs typeface="Inter" pitchFamily="34" charset="-120"/>
                        </a:rPr>
                        <a:t>Outcome measured against baseline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 / 00]</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[At risk]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20624">
                <a:tc>
                  <a:txBody>
                    <a:bodyPr/>
                    <a:lstStyle/>
                    <a:p>
                      <a:pPr indent="0" marL="0">
                        <a:buNone/>
                      </a:pPr>
                      <a:r>
                        <a:rPr lang="en-US" sz="1100" dirty="0">
                          <a:solidFill>
                            <a:srgbClr val="9BB5CC"/>
                          </a:solidFill>
                          <a:latin typeface="Inter" pitchFamily="34" charset="0"/>
                          <a:ea typeface="Inter" pitchFamily="34" charset="-122"/>
                          <a:cs typeface="Inter" pitchFamily="34" charset="-120"/>
                        </a:rPr>
                        <a:t>Reviews current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 / 00]</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[On track]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bl>
          </a:graphicData>
        </a:graphic>
      </p:graphicFrame>
      <p:sp>
        <p:nvSpPr>
          <p:cNvPr id="7" name="Shape 3"/>
          <p:cNvSpPr/>
          <p:nvPr/>
        </p:nvSpPr>
        <p:spPr>
          <a:xfrm>
            <a:off x="5806440" y="4983480"/>
            <a:ext cx="5852160" cy="960120"/>
          </a:xfrm>
          <a:prstGeom prst="roundRect">
            <a:avLst>
              <a:gd name="adj" fmla="val 5714"/>
            </a:avLst>
          </a:prstGeom>
          <a:solidFill>
            <a:srgbClr val="162338"/>
          </a:solidFill>
          <a:ln w="12700">
            <a:solidFill>
              <a:srgbClr val="1A2D4A"/>
            </a:solidFill>
            <a:prstDash val="solid"/>
          </a:ln>
        </p:spPr>
      </p:sp>
      <p:sp>
        <p:nvSpPr>
          <p:cNvPr id="8" name="Text 4"/>
          <p:cNvSpPr/>
          <p:nvPr/>
        </p:nvSpPr>
        <p:spPr>
          <a:xfrm>
            <a:off x="6035040" y="5138928"/>
            <a:ext cx="5440680" cy="640080"/>
          </a:xfrm>
          <a:prstGeom prst="rect">
            <a:avLst/>
          </a:prstGeom>
          <a:noFill/>
          <a:ln/>
        </p:spPr>
        <p:txBody>
          <a:bodyPr wrap="square" lIns="0" tIns="0" rIns="0" bIns="0" rtlCol="0" anchor="ctr"/>
          <a:lstStyle/>
          <a:p>
            <a:pPr indent="0" marL="0">
              <a:buNone/>
            </a:pPr>
            <a:r>
              <a:rPr lang="en-US" sz="1050" dirty="0">
                <a:solidFill>
                  <a:srgbClr val="9BB5CC"/>
                </a:solidFill>
                <a:latin typeface="Inter" pitchFamily="34" charset="0"/>
                <a:ea typeface="Inter" pitchFamily="34" charset="-122"/>
                <a:cs typeface="Inter" pitchFamily="34" charset="-120"/>
              </a:rPr>
              <a:t>A register containing only sanctioned tools measures your procurement process, not your AI exposure. Work the discovered-unreviewed count down to zero.</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02920" y="384048"/>
            <a:ext cx="7315200" cy="228600"/>
          </a:xfrm>
          <a:prstGeom prst="rect">
            <a:avLst/>
          </a:prstGeom>
          <a:noFill/>
          <a:ln/>
        </p:spPr>
        <p:txBody>
          <a:bodyPr wrap="square" lIns="0" tIns="0" rIns="0" bIns="0" rtlCol="0" anchor="ctr"/>
          <a:lstStyle/>
          <a:p>
            <a:pPr indent="0" marL="0">
              <a:buNone/>
            </a:pPr>
            <a:r>
              <a:rPr lang="en-US" sz="1000" spc="150" kern="0" dirty="0">
                <a:solidFill>
                  <a:srgbClr val="4CB8D6"/>
                </a:solidFill>
                <a:latin typeface="JetBrains Mono" pitchFamily="34" charset="0"/>
                <a:ea typeface="JetBrains Mono" pitchFamily="34" charset="-122"/>
                <a:cs typeface="JetBrains Mono" pitchFamily="34" charset="-120"/>
              </a:rPr>
              <a:t>// ACTIONS</a:t>
            </a:r>
            <a:endParaRPr lang="en-US" sz="1000" dirty="0"/>
          </a:p>
        </p:txBody>
      </p:sp>
      <p:sp>
        <p:nvSpPr>
          <p:cNvPr id="3" name="Text 1"/>
          <p:cNvSpPr/>
          <p:nvPr/>
        </p:nvSpPr>
        <p:spPr>
          <a:xfrm>
            <a:off x="502920" y="658368"/>
            <a:ext cx="10515600" cy="548640"/>
          </a:xfrm>
          <a:prstGeom prst="rect">
            <a:avLst/>
          </a:prstGeom>
          <a:noFill/>
          <a:ln/>
        </p:spPr>
        <p:txBody>
          <a:bodyPr wrap="square" lIns="0" tIns="0" rIns="0" bIns="0" rtlCol="0" anchor="ctr"/>
          <a:lstStyle/>
          <a:p>
            <a:pPr indent="0" marL="0">
              <a:buNone/>
            </a:pPr>
            <a:r>
              <a:rPr lang="en-US" sz="2800" b="1" dirty="0">
                <a:solidFill>
                  <a:srgbClr val="FFFFFF"/>
                </a:solidFill>
                <a:latin typeface="Inter" pitchFamily="34" charset="0"/>
                <a:ea typeface="Inter" pitchFamily="34" charset="-122"/>
                <a:cs typeface="Inter" pitchFamily="34" charset="-120"/>
              </a:rPr>
              <a:t>Decisions Required This Month</a:t>
            </a:r>
            <a:endParaRPr lang="en-US" sz="2800" dirty="0"/>
          </a:p>
        </p:txBody>
      </p:sp>
      <p:sp>
        <p:nvSpPr>
          <p:cNvPr id="4" name="Shape 2"/>
          <p:cNvSpPr/>
          <p:nvPr/>
        </p:nvSpPr>
        <p:spPr>
          <a:xfrm>
            <a:off x="502920" y="1298448"/>
            <a:ext cx="822960" cy="45720"/>
          </a:xfrm>
          <a:prstGeom prst="rect">
            <a:avLst/>
          </a:prstGeom>
          <a:solidFill>
            <a:srgbClr val="F07A1A"/>
          </a:solidFill>
          <a:ln/>
        </p:spPr>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502920" y="1737360"/>
          <a:ext cx="11155680" cy="914400"/>
        </p:xfrm>
        <a:graphic>
          <a:graphicData uri="http://schemas.openxmlformats.org/drawingml/2006/table">
            <a:tbl>
              <a:tblPr/>
              <a:tblGrid>
                <a:gridCol w="640080"/>
                <a:gridCol w="4846320"/>
                <a:gridCol w="1554480"/>
                <a:gridCol w="1554480"/>
                <a:gridCol w="1463040"/>
                <a:gridCol w="1097280"/>
              </a:tblGrid>
              <a:tr h="457200">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Decision or action</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Owner</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Due</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Value at stake</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c>
                  <a:txBody>
                    <a:bodyPr/>
                    <a:lstStyle/>
                    <a:p>
                      <a:pPr indent="0" marL="0">
                        <a:buNone/>
                      </a:pPr>
                      <a:r>
                        <a:rPr lang="en-US" sz="1000" b="1" dirty="0">
                          <a:solidFill>
                            <a:srgbClr val="4CB8D6"/>
                          </a:solidFill>
                          <a:latin typeface="JetBrains Mono" pitchFamily="34" charset="0"/>
                          <a:ea typeface="JetBrains Mono" pitchFamily="34" charset="-122"/>
                          <a:cs typeface="JetBrains Mono" pitchFamily="34" charset="-120"/>
                        </a:rPr>
                        <a:t>Status</a:t>
                      </a:r>
                      <a:endParaRPr lang="en-US" sz="1000" dirty="0">
                        <a:latin typeface="JetBrains Mono" charset="0"/>
                        <a:ea typeface="JetBrains Mono" charset="0"/>
                        <a:cs typeface="JetBrains Mono"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solidFill>
                      <a:srgbClr val="1A2D4A"/>
                    </a:solidFill>
                  </a:tcPr>
                </a:tc>
              </a:tr>
              <a:tr h="457200">
                <a:tc>
                  <a:txBody>
                    <a:bodyPr/>
                    <a:lstStyle/>
                    <a:p>
                      <a:pPr indent="0" marL="0">
                        <a:buNone/>
                      </a:pPr>
                      <a:r>
                        <a:rPr lang="en-US" sz="1100" dirty="0">
                          <a:solidFill>
                            <a:srgbClr val="9BB5CC"/>
                          </a:solidFill>
                          <a:latin typeface="Inter" pitchFamily="34" charset="0"/>
                          <a:ea typeface="Inter" pitchFamily="34" charset="-122"/>
                          <a:cs typeface="Inter" pitchFamily="34" charset="-120"/>
                        </a:rPr>
                        <a:t>01</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[What specifically needs deciding, and by whom]</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[YYYY-MM-DD]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[Open]</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57200">
                <a:tc>
                  <a:txBody>
                    <a:bodyPr/>
                    <a:lstStyle/>
                    <a:p>
                      <a:pPr indent="0" marL="0">
                        <a:buNone/>
                      </a:pPr>
                      <a:r>
                        <a:rPr lang="en-US" sz="1100" dirty="0">
                          <a:solidFill>
                            <a:srgbClr val="9BB5CC"/>
                          </a:solidFill>
                          <a:latin typeface="Inter" pitchFamily="34" charset="0"/>
                          <a:ea typeface="Inter" pitchFamily="34" charset="-122"/>
                          <a:cs typeface="Inter" pitchFamily="34" charset="-120"/>
                        </a:rPr>
                        <a:t>02</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[Action two]</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[YYYY-MM-DD]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[Open]</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57200">
                <a:tc>
                  <a:txBody>
                    <a:bodyPr/>
                    <a:lstStyle/>
                    <a:p>
                      <a:pPr indent="0" marL="0">
                        <a:buNone/>
                      </a:pPr>
                      <a:r>
                        <a:rPr lang="en-US" sz="1100" dirty="0">
                          <a:solidFill>
                            <a:srgbClr val="9BB5CC"/>
                          </a:solidFill>
                          <a:latin typeface="Inter" pitchFamily="34" charset="0"/>
                          <a:ea typeface="Inter" pitchFamily="34" charset="-122"/>
                          <a:cs typeface="Inter" pitchFamily="34" charset="-120"/>
                        </a:rPr>
                        <a:t>03</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[Action three]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[YYYY-MM-DD]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[In progress]</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57200">
                <a:tc>
                  <a:txBody>
                    <a:bodyPr/>
                    <a:lstStyle/>
                    <a:p>
                      <a:pPr indent="0" marL="0">
                        <a:buNone/>
                      </a:pPr>
                      <a:r>
                        <a:rPr lang="en-US" sz="1100" dirty="0">
                          <a:solidFill>
                            <a:srgbClr val="9BB5CC"/>
                          </a:solidFill>
                          <a:latin typeface="Inter" pitchFamily="34" charset="0"/>
                          <a:ea typeface="Inter" pitchFamily="34" charset="-122"/>
                          <a:cs typeface="Inter" pitchFamily="34" charset="-120"/>
                        </a:rPr>
                        <a:t>04</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[Action four]</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[YYYY-MM-DD]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[$00K]</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[Blocked]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r h="457200">
                <a:tc>
                  <a:txBody>
                    <a:bodyPr/>
                    <a:lstStyle/>
                    <a:p>
                      <a:pPr indent="0" marL="0">
                        <a:buNone/>
                      </a:pPr>
                      <a:r>
                        <a:rPr lang="en-US" sz="1100" dirty="0">
                          <a:solidFill>
                            <a:srgbClr val="9BB5CC"/>
                          </a:solidFill>
                          <a:latin typeface="Inter" pitchFamily="34" charset="0"/>
                          <a:ea typeface="Inter" pitchFamily="34" charset="-122"/>
                          <a:cs typeface="Inter" pitchFamily="34" charset="-120"/>
                        </a:rPr>
                        <a:t>05</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[Action five]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[Name]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[YYYY-MM-DD]</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c>
                  <a:txBody>
                    <a:bodyPr/>
                    <a:lstStyle/>
                    <a:p>
                      <a:pPr indent="0" marL="0">
                        <a:buNone/>
                      </a:pPr>
                      <a:r>
                        <a:rPr lang="en-US" sz="1100" dirty="0">
                          <a:solidFill>
                            <a:srgbClr val="9BB5CC"/>
                          </a:solidFill>
                          <a:latin typeface="Inter" pitchFamily="34" charset="0"/>
                          <a:ea typeface="Inter" pitchFamily="34" charset="-122"/>
                          <a:cs typeface="Inter" pitchFamily="34" charset="-120"/>
                        </a:rPr>
                        <a:t>[Complete]</a:t>
                      </a:r>
                      <a:endParaRPr lang="en-US" sz="1100" dirty="0">
                        <a:latin typeface="Inter" charset="0"/>
                        <a:ea typeface="Inter" charset="0"/>
                        <a:cs typeface="Inter" charset="0"/>
                      </a:endParaRPr>
                    </a:p>
                  </a:txBody>
                  <a:tcPr marL="91440" marR="91440" marT="45720" marB="45720" anchor="ctr">
                    <a:lnL w="12700" cap="flat" cmpd="sng" algn="ctr">
                      <a:solidFill>
                        <a:srgbClr val="1A2D4A"/>
                      </a:solidFill>
                      <a:prstDash val="solid"/>
                      <a:round/>
                      <a:headEnd type="none" w="med" len="med"/>
                      <a:tailEnd type="none" w="med" len="med"/>
                    </a:lnL>
                    <a:lnR w="12700" cap="flat" cmpd="sng" algn="ctr">
                      <a:solidFill>
                        <a:srgbClr val="1A2D4A"/>
                      </a:solidFill>
                      <a:prstDash val="solid"/>
                      <a:round/>
                      <a:headEnd type="none" w="med" len="med"/>
                      <a:tailEnd type="none" w="med" len="med"/>
                    </a:lnR>
                    <a:lnT w="12700" cap="flat" cmpd="sng" algn="ctr">
                      <a:solidFill>
                        <a:srgbClr val="1A2D4A"/>
                      </a:solidFill>
                      <a:prstDash val="solid"/>
                      <a:round/>
                      <a:headEnd type="none" w="med" len="med"/>
                      <a:tailEnd type="none" w="med" len="med"/>
                    </a:lnT>
                    <a:lnB w="12700" cap="flat" cmpd="sng" algn="ctr">
                      <a:solidFill>
                        <a:srgbClr val="1A2D4A"/>
                      </a:solidFill>
                      <a:prstDash val="solid"/>
                      <a:round/>
                      <a:headEnd type="none" w="med" len="med"/>
                      <a:tailEnd type="none" w="med" len="med"/>
                    </a:lnB>
                  </a:tcPr>
                </a:tc>
              </a:tr>
            </a:tbl>
          </a:graphicData>
        </a:graphic>
      </p:graphicFrame>
      <p:sp>
        <p:nvSpPr>
          <p:cNvPr id="6" name="Shape 3"/>
          <p:cNvSpPr/>
          <p:nvPr/>
        </p:nvSpPr>
        <p:spPr>
          <a:xfrm>
            <a:off x="502920" y="4937760"/>
            <a:ext cx="11155680" cy="1005840"/>
          </a:xfrm>
          <a:prstGeom prst="roundRect">
            <a:avLst>
              <a:gd name="adj" fmla="val 5455"/>
            </a:avLst>
          </a:prstGeom>
          <a:solidFill>
            <a:srgbClr val="162338"/>
          </a:solidFill>
          <a:ln w="12700">
            <a:solidFill>
              <a:srgbClr val="1A2D4A"/>
            </a:solidFill>
            <a:prstDash val="solid"/>
          </a:ln>
        </p:spPr>
      </p:sp>
      <p:sp>
        <p:nvSpPr>
          <p:cNvPr id="7" name="Text 4"/>
          <p:cNvSpPr/>
          <p:nvPr/>
        </p:nvSpPr>
        <p:spPr>
          <a:xfrm>
            <a:off x="704088" y="5065776"/>
            <a:ext cx="10753344" cy="274320"/>
          </a:xfrm>
          <a:prstGeom prst="rect">
            <a:avLst/>
          </a:prstGeom>
          <a:noFill/>
          <a:ln/>
        </p:spPr>
        <p:txBody>
          <a:bodyPr wrap="square" lIns="0" tIns="0" rIns="0" bIns="0" rtlCol="0" anchor="ctr"/>
          <a:lstStyle/>
          <a:p>
            <a:pPr indent="0" marL="0">
              <a:buNone/>
            </a:pPr>
            <a:r>
              <a:rPr lang="en-US" sz="1000" spc="100" kern="0" dirty="0">
                <a:solidFill>
                  <a:srgbClr val="4CB8D6"/>
                </a:solidFill>
                <a:latin typeface="JetBrains Mono" pitchFamily="34" charset="0"/>
                <a:ea typeface="JetBrains Mono" pitchFamily="34" charset="-122"/>
                <a:cs typeface="JetBrains Mono" pitchFamily="34" charset="-120"/>
              </a:rPr>
              <a:t>// CARRIED FORWARD FROM LAST MONTH</a:t>
            </a:r>
            <a:endParaRPr lang="en-US" sz="1000" dirty="0"/>
          </a:p>
        </p:txBody>
      </p:sp>
      <p:sp>
        <p:nvSpPr>
          <p:cNvPr id="8" name="Text 5"/>
          <p:cNvSpPr/>
          <p:nvPr/>
        </p:nvSpPr>
        <p:spPr>
          <a:xfrm>
            <a:off x="731520" y="5349240"/>
            <a:ext cx="10698480" cy="548640"/>
          </a:xfrm>
          <a:prstGeom prst="rect">
            <a:avLst/>
          </a:prstGeom>
          <a:noFill/>
          <a:ln/>
        </p:spPr>
        <p:txBody>
          <a:bodyPr wrap="square" lIns="0" tIns="0" rIns="0" bIns="0" rtlCol="0" anchor="ctr"/>
          <a:lstStyle/>
          <a:p>
            <a:pPr indent="0" marL="0">
              <a:buNone/>
            </a:pPr>
            <a:r>
              <a:rPr lang="en-US" sz="1050" dirty="0">
                <a:solidFill>
                  <a:srgbClr val="9BB5CC"/>
                </a:solidFill>
                <a:latin typeface="Inter" pitchFamily="34" charset="0"/>
                <a:ea typeface="Inter" pitchFamily="34" charset="-122"/>
                <a:cs typeface="Inter" pitchFamily="34" charset="-120"/>
              </a:rPr>
              <a:t>[Anything still open from the previous scorecard, with the number of months it has been outstanding. An item carried three times is not an action — it is a decision nobody is willing to make, and it should be escalated or closed.]</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Operational ITAM — EpicB Media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Monthly ITAM Executive Scorecard</dc:title>
  <dc:subject>PptxGenJS Presentation</dc:subject>
  <dc:creator>William G. Van Nort</dc:creator>
  <cp:lastModifiedBy>William G. Van Nort</cp:lastModifiedBy>
  <cp:revision>1</cp:revision>
  <dcterms:created xsi:type="dcterms:W3CDTF">2026-08-02T20:38:42Z</dcterms:created>
  <dcterms:modified xsi:type="dcterms:W3CDTF">2026-08-02T20:38:42Z</dcterms:modified>
</cp:coreProperties>
</file>